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47"/>
  </p:notesMasterIdLst>
  <p:sldIdLst>
    <p:sldId id="933" r:id="rId2"/>
    <p:sldId id="1562" r:id="rId3"/>
    <p:sldId id="1563" r:id="rId4"/>
    <p:sldId id="1709" r:id="rId5"/>
    <p:sldId id="1636" r:id="rId6"/>
    <p:sldId id="1703" r:id="rId7"/>
    <p:sldId id="1714" r:id="rId8"/>
    <p:sldId id="1707" r:id="rId9"/>
    <p:sldId id="1681" r:id="rId10"/>
    <p:sldId id="1676" r:id="rId11"/>
    <p:sldId id="1663" r:id="rId12"/>
    <p:sldId id="1713" r:id="rId13"/>
    <p:sldId id="1675" r:id="rId14"/>
    <p:sldId id="1685" r:id="rId15"/>
    <p:sldId id="1715" r:id="rId16"/>
    <p:sldId id="1684" r:id="rId17"/>
    <p:sldId id="1670" r:id="rId18"/>
    <p:sldId id="1686" r:id="rId19"/>
    <p:sldId id="1704" r:id="rId20"/>
    <p:sldId id="1677" r:id="rId21"/>
    <p:sldId id="1695" r:id="rId22"/>
    <p:sldId id="1694" r:id="rId23"/>
    <p:sldId id="1639" r:id="rId24"/>
    <p:sldId id="1640" r:id="rId25"/>
    <p:sldId id="1708" r:id="rId26"/>
    <p:sldId id="1661" r:id="rId27"/>
    <p:sldId id="1717" r:id="rId28"/>
    <p:sldId id="1645" r:id="rId29"/>
    <p:sldId id="1647" r:id="rId30"/>
    <p:sldId id="1654" r:id="rId31"/>
    <p:sldId id="1655" r:id="rId32"/>
    <p:sldId id="1656" r:id="rId33"/>
    <p:sldId id="1674" r:id="rId34"/>
    <p:sldId id="1659" r:id="rId35"/>
    <p:sldId id="1672" r:id="rId36"/>
    <p:sldId id="1565" r:id="rId37"/>
    <p:sldId id="1566" r:id="rId38"/>
    <p:sldId id="1668" r:id="rId39"/>
    <p:sldId id="1669" r:id="rId40"/>
    <p:sldId id="1569" r:id="rId41"/>
    <p:sldId id="1570" r:id="rId42"/>
    <p:sldId id="1571" r:id="rId43"/>
    <p:sldId id="1551" r:id="rId44"/>
    <p:sldId id="1716" r:id="rId45"/>
    <p:sldId id="1666" r:id="rId46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306" autoAdjust="0"/>
    <p:restoredTop sz="68223" autoAdjust="0"/>
  </p:normalViewPr>
  <p:slideViewPr>
    <p:cSldViewPr>
      <p:cViewPr varScale="1">
        <p:scale>
          <a:sx n="78" d="100"/>
          <a:sy n="78" d="100"/>
        </p:scale>
        <p:origin x="21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515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60F21-AD6A-466C-8667-0FD6BFA32B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D6755E1-CB5E-4DCD-A48D-4DAEC09FBAB3}">
      <dgm:prSet phldrT="[Tekst]"/>
      <dgm:spPr/>
      <dgm:t>
        <a:bodyPr/>
        <a:lstStyle/>
        <a:p>
          <a:r>
            <a:rPr lang="hr-HR" dirty="0" err="1"/>
            <a:t>OPG</a:t>
          </a:r>
          <a:endParaRPr lang="hr-HR" dirty="0"/>
        </a:p>
        <a:p>
          <a:r>
            <a:rPr lang="hr-HR" dirty="0"/>
            <a:t>- ZA PRODAJU VLASTITIH PROIZVODA U NEPRERAĐENOM STANJU OBVEZA UPISA U REGISTAR POREZNIH OBVEZNIKA TEK NAKON OSTVARENOG GODIŠNJEG PRIMITKA VEĆEG OD </a:t>
          </a:r>
          <a:r>
            <a:rPr lang="hr-HR"/>
            <a:t>80.500 K</a:t>
          </a:r>
          <a:endParaRPr lang="hr-HR" dirty="0"/>
        </a:p>
      </dgm:t>
    </dgm:pt>
    <dgm:pt modelId="{32CF661E-F4B3-47F0-A6AE-8120115A508C}" type="parTrans" cxnId="{CEB41590-5D67-4D25-BB95-E38B00E41ECC}">
      <dgm:prSet/>
      <dgm:spPr/>
      <dgm:t>
        <a:bodyPr/>
        <a:lstStyle/>
        <a:p>
          <a:endParaRPr lang="hr-HR"/>
        </a:p>
      </dgm:t>
    </dgm:pt>
    <dgm:pt modelId="{C3374AF2-5CBE-44AF-BAB1-1A32F4C34583}" type="sibTrans" cxnId="{CEB41590-5D67-4D25-BB95-E38B00E41ECC}">
      <dgm:prSet/>
      <dgm:spPr/>
      <dgm:t>
        <a:bodyPr/>
        <a:lstStyle/>
        <a:p>
          <a:endParaRPr lang="hr-HR"/>
        </a:p>
      </dgm:t>
    </dgm:pt>
    <dgm:pt modelId="{522A19D8-1066-412F-A7CE-AAFEAFB1BA25}">
      <dgm:prSet phldrT="[Tekst]" phldr="1"/>
      <dgm:spPr/>
      <dgm:t>
        <a:bodyPr/>
        <a:lstStyle/>
        <a:p>
          <a:endParaRPr lang="hr-HR" dirty="0"/>
        </a:p>
      </dgm:t>
    </dgm:pt>
    <dgm:pt modelId="{DA456AF3-45D5-420F-B789-503B3425E9EA}" type="parTrans" cxnId="{2E866B2E-CBF5-46C9-AB95-8BC8A3BCE40D}">
      <dgm:prSet/>
      <dgm:spPr/>
      <dgm:t>
        <a:bodyPr/>
        <a:lstStyle/>
        <a:p>
          <a:endParaRPr lang="hr-HR"/>
        </a:p>
      </dgm:t>
    </dgm:pt>
    <dgm:pt modelId="{8BE0B02F-7157-4E28-BD6D-DAEAA7D41353}" type="sibTrans" cxnId="{2E866B2E-CBF5-46C9-AB95-8BC8A3BCE40D}">
      <dgm:prSet/>
      <dgm:spPr/>
      <dgm:t>
        <a:bodyPr/>
        <a:lstStyle/>
        <a:p>
          <a:endParaRPr lang="hr-HR"/>
        </a:p>
      </dgm:t>
    </dgm:pt>
    <dgm:pt modelId="{6F68596E-0DC9-49F5-8701-4221A105E73D}">
      <dgm:prSet phldrT="[Tekst]"/>
      <dgm:spPr/>
      <dgm:t>
        <a:bodyPr/>
        <a:lstStyle/>
        <a:p>
          <a:r>
            <a:rPr lang="hr-HR" dirty="0"/>
            <a:t>OBRT</a:t>
          </a:r>
        </a:p>
        <a:p>
          <a:r>
            <a:rPr lang="hr-HR" dirty="0"/>
            <a:t>-  OBVEZA UPISA U REGISTAR POREZNIH OBVEZNIKA OD POČETKA DJELATNOSTI</a:t>
          </a:r>
        </a:p>
      </dgm:t>
    </dgm:pt>
    <dgm:pt modelId="{5C41AC49-97F6-48F7-9E50-C4638691CA8E}" type="parTrans" cxnId="{04995A7B-5ABC-4DD6-B190-8ECA3046E1A2}">
      <dgm:prSet/>
      <dgm:spPr/>
      <dgm:t>
        <a:bodyPr/>
        <a:lstStyle/>
        <a:p>
          <a:endParaRPr lang="hr-HR"/>
        </a:p>
      </dgm:t>
    </dgm:pt>
    <dgm:pt modelId="{C027E7AC-3758-44EB-90EF-B87B4B11BA49}" type="sibTrans" cxnId="{04995A7B-5ABC-4DD6-B190-8ECA3046E1A2}">
      <dgm:prSet/>
      <dgm:spPr/>
      <dgm:t>
        <a:bodyPr/>
        <a:lstStyle/>
        <a:p>
          <a:endParaRPr lang="hr-HR"/>
        </a:p>
      </dgm:t>
    </dgm:pt>
    <dgm:pt modelId="{94ACB6D3-1C35-4EFD-96CE-8769248078FE}">
      <dgm:prSet phldrT="[Tekst]" phldr="1"/>
      <dgm:spPr/>
      <dgm:t>
        <a:bodyPr/>
        <a:lstStyle/>
        <a:p>
          <a:endParaRPr lang="hr-HR"/>
        </a:p>
      </dgm:t>
    </dgm:pt>
    <dgm:pt modelId="{32DE3A56-BEA5-4746-ADE1-70961B7136F4}" type="parTrans" cxnId="{41911606-3DC3-4E17-B3DB-9C3A2D21D55A}">
      <dgm:prSet/>
      <dgm:spPr/>
      <dgm:t>
        <a:bodyPr/>
        <a:lstStyle/>
        <a:p>
          <a:endParaRPr lang="hr-HR"/>
        </a:p>
      </dgm:t>
    </dgm:pt>
    <dgm:pt modelId="{EAE2144F-20EB-47DE-BDE1-E750D6509FBB}" type="sibTrans" cxnId="{41911606-3DC3-4E17-B3DB-9C3A2D21D55A}">
      <dgm:prSet/>
      <dgm:spPr/>
      <dgm:t>
        <a:bodyPr/>
        <a:lstStyle/>
        <a:p>
          <a:endParaRPr lang="hr-HR"/>
        </a:p>
      </dgm:t>
    </dgm:pt>
    <dgm:pt modelId="{F34A74A3-D2FD-41B8-B451-5264CFA21E73}" type="pres">
      <dgm:prSet presAssocID="{8DC60F21-AD6A-466C-8667-0FD6BFA32BC0}" presName="linear" presStyleCnt="0">
        <dgm:presLayoutVars>
          <dgm:animLvl val="lvl"/>
          <dgm:resizeHandles val="exact"/>
        </dgm:presLayoutVars>
      </dgm:prSet>
      <dgm:spPr/>
    </dgm:pt>
    <dgm:pt modelId="{A5DEA10C-9076-4C3D-B57B-BD40C2C48FFB}" type="pres">
      <dgm:prSet presAssocID="{BD6755E1-CB5E-4DCD-A48D-4DAEC09FBA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C775410-BB76-4411-BCE3-A41263A58DD1}" type="pres">
      <dgm:prSet presAssocID="{BD6755E1-CB5E-4DCD-A48D-4DAEC09FBAB3}" presName="childText" presStyleLbl="revTx" presStyleIdx="0" presStyleCnt="2">
        <dgm:presLayoutVars>
          <dgm:bulletEnabled val="1"/>
        </dgm:presLayoutVars>
      </dgm:prSet>
      <dgm:spPr/>
    </dgm:pt>
    <dgm:pt modelId="{61D96D57-4AB6-419A-BE7B-8C0AF35CBD8A}" type="pres">
      <dgm:prSet presAssocID="{6F68596E-0DC9-49F5-8701-4221A105E73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2400535-39DA-4B5E-A02F-7621A84F99EC}" type="pres">
      <dgm:prSet presAssocID="{6F68596E-0DC9-49F5-8701-4221A105E73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1911606-3DC3-4E17-B3DB-9C3A2D21D55A}" srcId="{6F68596E-0DC9-49F5-8701-4221A105E73D}" destId="{94ACB6D3-1C35-4EFD-96CE-8769248078FE}" srcOrd="0" destOrd="0" parTransId="{32DE3A56-BEA5-4746-ADE1-70961B7136F4}" sibTransId="{EAE2144F-20EB-47DE-BDE1-E750D6509FBB}"/>
    <dgm:cxn modelId="{94863E06-6E9B-486D-85F1-1BCACEA0B35E}" type="presOf" srcId="{522A19D8-1066-412F-A7CE-AAFEAFB1BA25}" destId="{1C775410-BB76-4411-BCE3-A41263A58DD1}" srcOrd="0" destOrd="0" presId="urn:microsoft.com/office/officeart/2005/8/layout/vList2"/>
    <dgm:cxn modelId="{8A26380C-B1BA-48AB-851F-484BC4632635}" type="presOf" srcId="{6F68596E-0DC9-49F5-8701-4221A105E73D}" destId="{61D96D57-4AB6-419A-BE7B-8C0AF35CBD8A}" srcOrd="0" destOrd="0" presId="urn:microsoft.com/office/officeart/2005/8/layout/vList2"/>
    <dgm:cxn modelId="{2E866B2E-CBF5-46C9-AB95-8BC8A3BCE40D}" srcId="{BD6755E1-CB5E-4DCD-A48D-4DAEC09FBAB3}" destId="{522A19D8-1066-412F-A7CE-AAFEAFB1BA25}" srcOrd="0" destOrd="0" parTransId="{DA456AF3-45D5-420F-B789-503B3425E9EA}" sibTransId="{8BE0B02F-7157-4E28-BD6D-DAEAA7D41353}"/>
    <dgm:cxn modelId="{44B3767A-C745-45D0-BA4C-D26D172E2E3F}" type="presOf" srcId="{94ACB6D3-1C35-4EFD-96CE-8769248078FE}" destId="{22400535-39DA-4B5E-A02F-7621A84F99EC}" srcOrd="0" destOrd="0" presId="urn:microsoft.com/office/officeart/2005/8/layout/vList2"/>
    <dgm:cxn modelId="{04995A7B-5ABC-4DD6-B190-8ECA3046E1A2}" srcId="{8DC60F21-AD6A-466C-8667-0FD6BFA32BC0}" destId="{6F68596E-0DC9-49F5-8701-4221A105E73D}" srcOrd="1" destOrd="0" parTransId="{5C41AC49-97F6-48F7-9E50-C4638691CA8E}" sibTransId="{C027E7AC-3758-44EB-90EF-B87B4B11BA49}"/>
    <dgm:cxn modelId="{CEB41590-5D67-4D25-BB95-E38B00E41ECC}" srcId="{8DC60F21-AD6A-466C-8667-0FD6BFA32BC0}" destId="{BD6755E1-CB5E-4DCD-A48D-4DAEC09FBAB3}" srcOrd="0" destOrd="0" parTransId="{32CF661E-F4B3-47F0-A6AE-8120115A508C}" sibTransId="{C3374AF2-5CBE-44AF-BAB1-1A32F4C34583}"/>
    <dgm:cxn modelId="{CCE0EDDA-BBDA-4A07-982F-3C85A66136BC}" type="presOf" srcId="{8DC60F21-AD6A-466C-8667-0FD6BFA32BC0}" destId="{F34A74A3-D2FD-41B8-B451-5264CFA21E73}" srcOrd="0" destOrd="0" presId="urn:microsoft.com/office/officeart/2005/8/layout/vList2"/>
    <dgm:cxn modelId="{A430ABDD-C275-4A62-B8C3-5CF8218560DA}" type="presOf" srcId="{BD6755E1-CB5E-4DCD-A48D-4DAEC09FBAB3}" destId="{A5DEA10C-9076-4C3D-B57B-BD40C2C48FFB}" srcOrd="0" destOrd="0" presId="urn:microsoft.com/office/officeart/2005/8/layout/vList2"/>
    <dgm:cxn modelId="{A8A56FFB-E36C-45A2-A6A7-FBB9605251C6}" type="presParOf" srcId="{F34A74A3-D2FD-41B8-B451-5264CFA21E73}" destId="{A5DEA10C-9076-4C3D-B57B-BD40C2C48FFB}" srcOrd="0" destOrd="0" presId="urn:microsoft.com/office/officeart/2005/8/layout/vList2"/>
    <dgm:cxn modelId="{EEF34A9B-A882-428B-90B6-30B47267CB36}" type="presParOf" srcId="{F34A74A3-D2FD-41B8-B451-5264CFA21E73}" destId="{1C775410-BB76-4411-BCE3-A41263A58DD1}" srcOrd="1" destOrd="0" presId="urn:microsoft.com/office/officeart/2005/8/layout/vList2"/>
    <dgm:cxn modelId="{8B7C1102-9207-4A1A-B21F-22C48FDD94DE}" type="presParOf" srcId="{F34A74A3-D2FD-41B8-B451-5264CFA21E73}" destId="{61D96D57-4AB6-419A-BE7B-8C0AF35CBD8A}" srcOrd="2" destOrd="0" presId="urn:microsoft.com/office/officeart/2005/8/layout/vList2"/>
    <dgm:cxn modelId="{28A11091-6F11-49C6-BE6D-04B5B1E9F209}" type="presParOf" srcId="{F34A74A3-D2FD-41B8-B451-5264CFA21E73}" destId="{22400535-39DA-4B5E-A02F-7621A84F99E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EA10C-9076-4C3D-B57B-BD40C2C48FFB}">
      <dsp:nvSpPr>
        <dsp:cNvPr id="0" name=""/>
        <dsp:cNvSpPr/>
      </dsp:nvSpPr>
      <dsp:spPr>
        <a:xfrm>
          <a:off x="0" y="281459"/>
          <a:ext cx="8229600" cy="177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 err="1"/>
            <a:t>OPG</a:t>
          </a:r>
          <a:endParaRPr lang="hr-HR" sz="2300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- ZA PRODAJU VLASTITIH PROIZVODA U NEPRERAĐENOM STANJU OBVEZA UPISA U REGISTAR POREZNIH OBVEZNIKA TEK NAKON OSTVARENOG GODIŠNJEG PRIMITKA VEĆEG OD </a:t>
          </a:r>
          <a:r>
            <a:rPr lang="hr-HR" sz="2300" kern="1200"/>
            <a:t>80.500 K</a:t>
          </a:r>
          <a:endParaRPr lang="hr-HR" sz="2300" kern="1200" dirty="0"/>
        </a:p>
      </dsp:txBody>
      <dsp:txXfrm>
        <a:off x="86700" y="368159"/>
        <a:ext cx="8056200" cy="1602660"/>
      </dsp:txXfrm>
    </dsp:sp>
    <dsp:sp modelId="{1C775410-BB76-4411-BCE3-A41263A58DD1}">
      <dsp:nvSpPr>
        <dsp:cNvPr id="0" name=""/>
        <dsp:cNvSpPr/>
      </dsp:nvSpPr>
      <dsp:spPr>
        <a:xfrm>
          <a:off x="0" y="2057520"/>
          <a:ext cx="8229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r-HR" sz="1800" kern="1200" dirty="0"/>
        </a:p>
      </dsp:txBody>
      <dsp:txXfrm>
        <a:off x="0" y="2057520"/>
        <a:ext cx="8229600" cy="380880"/>
      </dsp:txXfrm>
    </dsp:sp>
    <dsp:sp modelId="{61D96D57-4AB6-419A-BE7B-8C0AF35CBD8A}">
      <dsp:nvSpPr>
        <dsp:cNvPr id="0" name=""/>
        <dsp:cNvSpPr/>
      </dsp:nvSpPr>
      <dsp:spPr>
        <a:xfrm>
          <a:off x="0" y="2438400"/>
          <a:ext cx="8229600" cy="1776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OBRT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-  OBVEZA UPISA U REGISTAR POREZNIH OBVEZNIKA OD POČETKA DJELATNOSTI</a:t>
          </a:r>
        </a:p>
      </dsp:txBody>
      <dsp:txXfrm>
        <a:off x="86700" y="2525100"/>
        <a:ext cx="8056200" cy="1602660"/>
      </dsp:txXfrm>
    </dsp:sp>
    <dsp:sp modelId="{22400535-39DA-4B5E-A02F-7621A84F99EC}">
      <dsp:nvSpPr>
        <dsp:cNvPr id="0" name=""/>
        <dsp:cNvSpPr/>
      </dsp:nvSpPr>
      <dsp:spPr>
        <a:xfrm>
          <a:off x="0" y="4214460"/>
          <a:ext cx="82296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r-HR" sz="1800" kern="1200"/>
        </a:p>
      </dsp:txBody>
      <dsp:txXfrm>
        <a:off x="0" y="4214460"/>
        <a:ext cx="8229600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E41FD-CEB0-4E14-8BD7-F7060D774C41}" type="datetimeFigureOut">
              <a:rPr lang="hr-HR" smtClean="0"/>
              <a:pPr/>
              <a:t>20.11.2017.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E47BC-933D-44F2-9916-17968C5121B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120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E47BC-933D-44F2-9916-17968C5121B1}" type="slidenum">
              <a:rPr lang="hr-HR" smtClean="0"/>
              <a:pPr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23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E47BC-933D-44F2-9916-17968C5121B1}" type="slidenum">
              <a:rPr lang="hr-HR" smtClean="0"/>
              <a:pPr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3227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E47BC-933D-44F2-9916-17968C5121B1}" type="slidenum">
              <a:rPr lang="hr-HR" smtClean="0"/>
              <a:pPr/>
              <a:t>41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9526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539550" y="5816750"/>
            <a:ext cx="2253371" cy="440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hr-HR" dirty="0">
                <a:solidFill>
                  <a:schemeClr val="tx2"/>
                </a:solidFill>
              </a:rPr>
              <a:t>www.rif.hr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pic>
        <p:nvPicPr>
          <p:cNvPr id="2" name="Slika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710" y="620688"/>
            <a:ext cx="5753725" cy="228600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5" y="3501008"/>
            <a:ext cx="2429083" cy="2200287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61" y="586836"/>
            <a:ext cx="1368152" cy="25347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457200" y="1600200"/>
            <a:ext cx="8229600" cy="463600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0800000">
            <a:off x="445305" y="476672"/>
            <a:ext cx="2057400" cy="5759536"/>
          </a:xfrm>
        </p:spPr>
        <p:txBody>
          <a:bodyPr vert="eaVert" anchor="b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2699792" y="476672"/>
            <a:ext cx="6019800" cy="5759536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848600" cy="2462113"/>
          </a:xfrm>
        </p:spPr>
        <p:txBody>
          <a:bodyPr anchor="ctr">
            <a:noAutofit/>
          </a:bodyPr>
          <a:lstStyle>
            <a:lvl1pPr algn="ctr">
              <a:defRPr sz="5400" cap="all"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2732112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88" y="6521440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9" name="Ravni poveznik 8"/>
          <p:cNvCxnSpPr/>
          <p:nvPr userDrawn="1"/>
        </p:nvCxnSpPr>
        <p:spPr>
          <a:xfrm>
            <a:off x="683568" y="3356992"/>
            <a:ext cx="781931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0" name="Ravni poveznik 9"/>
          <p:cNvCxnSpPr/>
          <p:nvPr userDrawn="1"/>
        </p:nvCxnSpPr>
        <p:spPr>
          <a:xfrm>
            <a:off x="467544" y="1556792"/>
            <a:ext cx="820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08721"/>
            <a:ext cx="7772400" cy="2448272"/>
          </a:xfrm>
        </p:spPr>
        <p:txBody>
          <a:bodyPr anchor="ctr">
            <a:normAutofit/>
          </a:bodyPr>
          <a:lstStyle>
            <a:lvl1pPr algn="ctr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73016"/>
            <a:ext cx="7772400" cy="2554035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2" name="Ravni poveznik 11"/>
          <p:cNvCxnSpPr/>
          <p:nvPr userDrawn="1"/>
        </p:nvCxnSpPr>
        <p:spPr>
          <a:xfrm>
            <a:off x="755576" y="3429000"/>
            <a:ext cx="774731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2" name="Ravni poveznik 11"/>
          <p:cNvCxnSpPr/>
          <p:nvPr userDrawn="1"/>
        </p:nvCxnSpPr>
        <p:spPr>
          <a:xfrm>
            <a:off x="467544" y="1582239"/>
            <a:ext cx="820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2" name="Ravni poveznik 11"/>
          <p:cNvCxnSpPr/>
          <p:nvPr userDrawn="1"/>
        </p:nvCxnSpPr>
        <p:spPr>
          <a:xfrm>
            <a:off x="467544" y="1571223"/>
            <a:ext cx="820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1" name="Ravni poveznik 10"/>
          <p:cNvCxnSpPr/>
          <p:nvPr userDrawn="1"/>
        </p:nvCxnSpPr>
        <p:spPr>
          <a:xfrm>
            <a:off x="467544" y="1556792"/>
            <a:ext cx="820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0" name="Ravni poveznik 9"/>
          <p:cNvCxnSpPr/>
          <p:nvPr userDrawn="1"/>
        </p:nvCxnSpPr>
        <p:spPr>
          <a:xfrm>
            <a:off x="467544" y="1556792"/>
            <a:ext cx="820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000">
                <a:solidFill>
                  <a:srgbClr val="002060"/>
                </a:solidFill>
              </a:defRPr>
            </a:lvl4pPr>
            <a:lvl5pPr>
              <a:defRPr sz="2000">
                <a:solidFill>
                  <a:srgbClr val="00206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314" y="6504552"/>
            <a:ext cx="1414774" cy="32721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08366"/>
            <a:ext cx="827584" cy="74963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57169"/>
            <a:ext cx="1237036" cy="491484"/>
          </a:xfrm>
          <a:prstGeom prst="rect">
            <a:avLst/>
          </a:prstGeom>
        </p:spPr>
      </p:pic>
      <p:cxnSp>
        <p:nvCxnSpPr>
          <p:cNvPr id="10" name="Ravni poveznik 9"/>
          <p:cNvCxnSpPr/>
          <p:nvPr userDrawn="1"/>
        </p:nvCxnSpPr>
        <p:spPr>
          <a:xfrm>
            <a:off x="413793" y="692696"/>
            <a:ext cx="820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18288"/>
            <a:ext cx="7776864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18288"/>
            <a:ext cx="72008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D2E57653-3E58-4892-A7ED-712530ACC6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cutvaric@rif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4294967295"/>
          </p:nvPr>
        </p:nvSpPr>
        <p:spPr>
          <a:xfrm>
            <a:off x="3059113" y="4005263"/>
            <a:ext cx="5400675" cy="1727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2000" b="1" dirty="0">
                <a:solidFill>
                  <a:srgbClr val="002060"/>
                </a:solidFill>
              </a:rPr>
              <a:t>POREZNE OBVEZE KORISNIKA SREDSTAVA OPERACIJE 6.3.1. „POTPORA RAZVOJU MALIH POLJOPRIVREDNIH GOSPODARSTAVA”</a:t>
            </a:r>
            <a:endParaRPr lang="hr-HR" sz="14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hr-HR" sz="1400" b="1" dirty="0">
                <a:solidFill>
                  <a:schemeClr val="tx2"/>
                </a:solidFill>
              </a:rPr>
              <a:t>mr. sc. MILJENKA CUTVARIĆ</a:t>
            </a:r>
            <a:endParaRPr lang="hr-HR" sz="1400" dirty="0">
              <a:solidFill>
                <a:schemeClr val="tx2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hr-HR" sz="1400" b="1" dirty="0">
                <a:solidFill>
                  <a:schemeClr val="tx2"/>
                </a:solidFill>
              </a:rPr>
              <a:t>urednica savjetnica, HZRIFD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hr-HR" sz="1400" b="1" dirty="0">
                <a:solidFill>
                  <a:schemeClr val="tx2"/>
                </a:solidFill>
                <a:hlinkClick r:id="rId2"/>
              </a:rPr>
              <a:t>mcutvaric@rif.hr</a:t>
            </a:r>
            <a:endParaRPr lang="hr-HR" sz="1400" b="1" dirty="0">
              <a:solidFill>
                <a:schemeClr val="tx2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hr-HR" sz="1400" b="1" dirty="0">
              <a:solidFill>
                <a:schemeClr val="tx2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hr-HR" sz="1400" b="1" dirty="0">
              <a:solidFill>
                <a:schemeClr val="tx2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hr-HR" b="1" dirty="0">
              <a:solidFill>
                <a:schemeClr val="tx2"/>
              </a:solidFill>
            </a:endParaRPr>
          </a:p>
        </p:txBody>
      </p:sp>
      <p:sp>
        <p:nvSpPr>
          <p:cNvPr id="14339" name="Rezervirano mjesto broja slajd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16913" y="19050"/>
            <a:ext cx="719137" cy="3286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3753D0-4733-4B5D-810E-1BD792521E7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1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Kako se utvrđuju primici </a:t>
            </a:r>
            <a:r>
              <a:rPr lang="hr-HR" dirty="0" err="1"/>
              <a:t>OPG</a:t>
            </a:r>
            <a:r>
              <a:rPr lang="hr-HR" dirty="0"/>
              <a:t>-a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primici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→  </a:t>
            </a:r>
            <a:r>
              <a:rPr lang="hr-HR" dirty="0"/>
              <a:t>sva dobra (novac, stvari, materijalna prava, usluge i drugo) koja su poreznom obvezniku pritekla u poreznom razdoblju primjenom načela blagajne (od 1.1. do 31.12.)</a:t>
            </a:r>
          </a:p>
          <a:p>
            <a:endParaRPr lang="hr-HR" dirty="0">
              <a:solidFill>
                <a:srgbClr val="FF0000"/>
              </a:solidFill>
            </a:endParaRPr>
          </a:p>
          <a:p>
            <a:r>
              <a:rPr lang="hr-HR" dirty="0">
                <a:solidFill>
                  <a:srgbClr val="FF0000"/>
                </a:solidFill>
              </a:rPr>
              <a:t>iznimno</a:t>
            </a:r>
            <a:r>
              <a:rPr lang="hr-HR" dirty="0"/>
              <a:t> kod primitaka od državnih pomoći, poticaja i potpore za nabavu dugotrajne imovine ne primjenjuje se načelo blagajne nego se iskazuje primitak u iznosu obračunane amortizacije DI nabavljene iz tih sredstava(izmjene Zakona o porezu na dohodak – primjena od 1.1.2015.)</a:t>
            </a:r>
          </a:p>
          <a:p>
            <a:endParaRPr lang="hr-HR" dirty="0"/>
          </a:p>
          <a:p>
            <a:r>
              <a:rPr lang="hr-HR" dirty="0"/>
              <a:t>o primljenim državnim potporama i poticajima za nabavu dugotrajne imovine i iznosima obračunate amortizacije </a:t>
            </a:r>
            <a:r>
              <a:rPr lang="hr-HR" b="1" dirty="0"/>
              <a:t>porezni obveznici moraju osigurati posebnu evidenciju (evidencija o primljenim potporama, o nabavi i stavljanju u upotrebu dugotrajne imovine te o obračunanoj amortizaciji i iskazanom prihodu u toj visini)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5141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Plaćanje poreza na dohodak i poslovne knjige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hr-HR" dirty="0"/>
              <a:t>do određenog iznosa primitaka – mogućnost biranja načina plaćanja poreza na dohodak</a:t>
            </a:r>
          </a:p>
          <a:p>
            <a:r>
              <a:rPr lang="hr-HR" b="1" u="sng" dirty="0"/>
              <a:t>primici  </a:t>
            </a:r>
            <a:r>
              <a:rPr lang="hr-HR" b="1" u="sng" dirty="0" err="1"/>
              <a:t>OPG</a:t>
            </a:r>
            <a:r>
              <a:rPr lang="hr-HR" b="1" u="sng" dirty="0"/>
              <a:t>-a:</a:t>
            </a:r>
          </a:p>
          <a:p>
            <a:pPr lvl="1"/>
            <a:r>
              <a:rPr lang="hr-HR" b="1" dirty="0"/>
              <a:t>do 80.500</a:t>
            </a:r>
            <a:r>
              <a:rPr lang="hr-HR" dirty="0"/>
              <a:t> nije obveznik poreza na dohodak </a:t>
            </a:r>
          </a:p>
          <a:p>
            <a:pPr lvl="1"/>
            <a:r>
              <a:rPr lang="hr-HR" b="1" dirty="0"/>
              <a:t>od 80.501 do 149.500 </a:t>
            </a:r>
            <a:r>
              <a:rPr lang="hr-HR" dirty="0"/>
              <a:t>može porez na dohodak plaćati u paušalnom iznosu</a:t>
            </a:r>
          </a:p>
          <a:p>
            <a:pPr lvl="2"/>
            <a:r>
              <a:rPr lang="hr-HR" dirty="0"/>
              <a:t>vodi evidenciju samo na Obrascu </a:t>
            </a:r>
            <a:r>
              <a:rPr lang="hr-HR" dirty="0" err="1"/>
              <a:t>KPR</a:t>
            </a:r>
            <a:r>
              <a:rPr lang="hr-HR" dirty="0"/>
              <a:t> (Knjiga prometa – upisuje sav promet, gotovinski i negotovinski, dnevno ažurno)</a:t>
            </a:r>
          </a:p>
          <a:p>
            <a:pPr lvl="1"/>
            <a:r>
              <a:rPr lang="hr-HR" b="1" dirty="0"/>
              <a:t>iznad 149.500 </a:t>
            </a:r>
            <a:r>
              <a:rPr lang="hr-HR" dirty="0"/>
              <a:t>dohodak utvrđuje temeljem podataka iz poslovnih knjiga</a:t>
            </a:r>
          </a:p>
          <a:p>
            <a:pPr lvl="2"/>
            <a:r>
              <a:rPr lang="hr-HR" dirty="0"/>
              <a:t>knjige: </a:t>
            </a:r>
            <a:r>
              <a:rPr lang="hr-HR" dirty="0" err="1"/>
              <a:t>KPI</a:t>
            </a:r>
            <a:r>
              <a:rPr lang="hr-HR" dirty="0"/>
              <a:t>, Obrazac DI, Obrazac TO, Knjiga prometa za naplatu u gotovini</a:t>
            </a:r>
          </a:p>
          <a:p>
            <a:pPr lvl="1"/>
            <a:r>
              <a:rPr lang="hr-HR" b="1" dirty="0"/>
              <a:t>iznad 230.000 </a:t>
            </a:r>
            <a:r>
              <a:rPr lang="hr-HR" dirty="0"/>
              <a:t>obvezan ulazak u sustav PDV-a od 1.1. sljedeće godine</a:t>
            </a:r>
          </a:p>
          <a:p>
            <a:pPr lvl="2"/>
            <a:r>
              <a:rPr lang="hr-HR" dirty="0"/>
              <a:t>još i Knjige U-RA i I-RA i druge PDV evidencije</a:t>
            </a:r>
          </a:p>
          <a:p>
            <a:pPr marL="548640" lvl="2" indent="0">
              <a:buNone/>
            </a:pPr>
            <a:r>
              <a:rPr lang="hr-HR" dirty="0"/>
              <a:t>________________________________________________________________</a:t>
            </a:r>
          </a:p>
          <a:p>
            <a:pPr marL="0" indent="0" algn="just">
              <a:buNone/>
            </a:pPr>
            <a:r>
              <a:rPr lang="hr-HR" dirty="0" err="1"/>
              <a:t>OPG</a:t>
            </a:r>
            <a:r>
              <a:rPr lang="hr-HR" dirty="0"/>
              <a:t> mora voditi Evidenciju o prodaji </a:t>
            </a:r>
            <a:r>
              <a:rPr lang="hr-HR" dirty="0" err="1"/>
              <a:t>VPP</a:t>
            </a:r>
            <a:r>
              <a:rPr lang="hr-HR" dirty="0"/>
              <a:t> (prema Pravilniku o prodaji </a:t>
            </a:r>
            <a:r>
              <a:rPr lang="hr-HR" dirty="0" err="1"/>
              <a:t>VPP</a:t>
            </a:r>
            <a:r>
              <a:rPr lang="hr-HR" dirty="0"/>
              <a:t> na </a:t>
            </a:r>
            <a:r>
              <a:rPr lang="hr-HR" dirty="0" err="1"/>
              <a:t>OPG</a:t>
            </a:r>
            <a:r>
              <a:rPr lang="hr-HR" dirty="0"/>
              <a:t>-u)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dirty="0"/>
              <a:t> bez obzira je li obveznik poreza na dohodak, i bez obzira vodi li knjige ili je </a:t>
            </a:r>
            <a:r>
              <a:rPr lang="hr-HR" dirty="0" err="1"/>
              <a:t>paušalista</a:t>
            </a:r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4248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GODIŠNJI PAUŠALNI POREZ NA DOHODAK (5 razina)</a:t>
            </a: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131825"/>
              </p:ext>
            </p:extLst>
          </p:nvPr>
        </p:nvGraphicFramePr>
        <p:xfrm>
          <a:off x="179512" y="2204866"/>
          <a:ext cx="8784976" cy="403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92199">
                <a:tc>
                  <a:txBody>
                    <a:bodyPr/>
                    <a:lstStyle/>
                    <a:p>
                      <a:pPr algn="ctr"/>
                      <a:endParaRPr lang="hr-HR" sz="1800" dirty="0"/>
                    </a:p>
                    <a:p>
                      <a:pPr algn="ctr"/>
                      <a:endParaRPr lang="hr-HR" sz="1800" dirty="0"/>
                    </a:p>
                    <a:p>
                      <a:pPr algn="ctr"/>
                      <a:r>
                        <a:rPr lang="hr-HR" sz="1800" dirty="0"/>
                        <a:t>OSTVARENI UKUPNI PRIMICI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GODIŠNJA POREZNA OSNOVICA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GODIŠNJI PAUŠALNI POREZ NA DOHODAK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MJESEČNI PAUŠALNI POREZ NA DOHODAK (BEZ PRIREZA)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049"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od</a:t>
                      </a:r>
                      <a:r>
                        <a:rPr lang="hr-HR" sz="1800" baseline="0" dirty="0"/>
                        <a:t> 0,00 do 85.000,00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12.750,00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1.530,00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127,50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049"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od 85.000,01</a:t>
                      </a:r>
                      <a:r>
                        <a:rPr lang="hr-HR" sz="1800" baseline="0" dirty="0"/>
                        <a:t> do 115.000,00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17.250,00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2.070,00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172,50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049"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od 115.000,01</a:t>
                      </a:r>
                      <a:r>
                        <a:rPr lang="hr-HR" sz="1800" baseline="0" dirty="0"/>
                        <a:t> do 149.500,00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22.425,00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2.691,00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224,25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049"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od 149.500,01 do 230.000,00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34.500,00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4.140,00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345,00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049"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od 230.000,01 do 300.000,00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45.000,00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5.400,00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800" dirty="0"/>
                        <a:t>450,00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1968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Godišnji paušalni porez na dohodak utvrđuje PU rješenjem</a:t>
            </a:r>
          </a:p>
          <a:p>
            <a:r>
              <a:rPr lang="hr-HR" dirty="0"/>
              <a:t>Plaća se tromjesečno – do posljednjeg dana svakog tromjesečja</a:t>
            </a:r>
          </a:p>
          <a:p>
            <a:endParaRPr lang="hr-HR" dirty="0"/>
          </a:p>
          <a:p>
            <a:r>
              <a:rPr lang="hr-HR" b="1" dirty="0"/>
              <a:t>Smanjenje paušalnog poreza</a:t>
            </a:r>
          </a:p>
          <a:p>
            <a:pPr lvl="1"/>
            <a:r>
              <a:rPr lang="hr-HR" b="1" dirty="0"/>
              <a:t>25% godišnjeg paušalnog poreza</a:t>
            </a:r>
            <a:r>
              <a:rPr lang="hr-HR" dirty="0"/>
              <a:t> –  za djelatnost na potpomognutom području I. skupine i području Grada Vukovara te otocima prve skupine</a:t>
            </a:r>
          </a:p>
          <a:p>
            <a:pPr lvl="1"/>
            <a:r>
              <a:rPr lang="hr-HR" dirty="0"/>
              <a:t>otoci prve skupine: ......</a:t>
            </a:r>
          </a:p>
          <a:p>
            <a:pPr marL="274320" lvl="1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536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Zakon o porezu na dohodak </a:t>
            </a:r>
            <a:r>
              <a:rPr lang="hr-HR" dirty="0">
                <a:solidFill>
                  <a:srgbClr val="FF0000"/>
                </a:solidFill>
              </a:rPr>
              <a:t>od 1.1.2017.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porezni obveznik koji obavlja djelatnost poljoprivrede i šumarstva </a:t>
            </a:r>
            <a:r>
              <a:rPr lang="hr-HR" dirty="0">
                <a:solidFill>
                  <a:srgbClr val="FF0000"/>
                </a:solidFill>
              </a:rPr>
              <a:t>a nije po toj osnovi </a:t>
            </a:r>
            <a:r>
              <a:rPr lang="hr-HR" dirty="0"/>
              <a:t>obveznik PDV-a, a koji po osnovi te djelatnosti u poreznom razdoblju ne ostvaruje ukupni godišnji primitak veći od iznosa propisanog za obvezni ulazak u sustav PDV-a </a:t>
            </a:r>
            <a:r>
              <a:rPr lang="hr-HR" dirty="0">
                <a:solidFill>
                  <a:srgbClr val="FF0000"/>
                </a:solidFill>
              </a:rPr>
              <a:t>dohodak i porez na dohodak može utvrđivati u paušalnom iznosu</a:t>
            </a:r>
          </a:p>
          <a:p>
            <a:r>
              <a:rPr lang="hr-HR" u="sng" dirty="0"/>
              <a:t>prag za ulazak u sustav PDV-a</a:t>
            </a:r>
          </a:p>
          <a:p>
            <a:pPr lvl="1"/>
            <a:r>
              <a:rPr lang="hr-HR" dirty="0"/>
              <a:t>u 2017.         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dirty="0"/>
              <a:t> 230.000,00 kn</a:t>
            </a:r>
          </a:p>
          <a:p>
            <a:pPr lvl="1"/>
            <a:r>
              <a:rPr lang="hr-HR" dirty="0"/>
              <a:t>od 1.1.2018.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dirty="0"/>
              <a:t> 300.000,00 kn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8425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nositelj </a:t>
            </a:r>
            <a:r>
              <a:rPr lang="hr-HR" dirty="0" err="1"/>
              <a:t>OPG</a:t>
            </a:r>
            <a:r>
              <a:rPr lang="hr-HR" dirty="0"/>
              <a:t>-a ima još i obrt za ugostiteljsku djelatnost i u sustavu je PDV-a</a:t>
            </a:r>
          </a:p>
          <a:p>
            <a:r>
              <a:rPr lang="hr-HR" dirty="0"/>
              <a:t>ako od poljoprivrede nije ostvario prihod veći od 230.000 kn – za prihod od poljoprivrede može plaćati paušalni porez na dohodak</a:t>
            </a:r>
          </a:p>
          <a:p>
            <a:r>
              <a:rPr lang="hr-HR" dirty="0"/>
              <a:t>ali na sve obračunava PDV, ukupan promet evidentira u knjizi I-RA</a:t>
            </a:r>
          </a:p>
          <a:p>
            <a:r>
              <a:rPr lang="hr-HR" dirty="0"/>
              <a:t>porez na dohodak plaća po dvije osnove</a:t>
            </a:r>
          </a:p>
          <a:p>
            <a:pPr lvl="1"/>
            <a:r>
              <a:rPr lang="hr-HR" dirty="0"/>
              <a:t>od samostalne djelatnosti obrta – temeljem podataka iz poslovnih knjiga</a:t>
            </a:r>
          </a:p>
          <a:p>
            <a:pPr lvl="1"/>
            <a:r>
              <a:rPr lang="hr-HR" dirty="0"/>
              <a:t>od poljoprivrede - paušalno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9783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Godišnji porez na dohodak – poslovne knjige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  <a:p>
            <a:endParaRPr lang="hr-HR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16</a:t>
            </a:fld>
            <a:endParaRPr kumimoji="0" lang="en-US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507085"/>
              </p:ext>
            </p:extLst>
          </p:nvPr>
        </p:nvGraphicFramePr>
        <p:xfrm>
          <a:off x="539552" y="1844824"/>
          <a:ext cx="799288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r>
                        <a:rPr lang="hr-HR" sz="2400" dirty="0"/>
                        <a:t>GODIŠNJA</a:t>
                      </a:r>
                      <a:r>
                        <a:rPr lang="hr-HR" sz="2400" baseline="0" dirty="0"/>
                        <a:t> POREZNA OSNOVICA ZA </a:t>
                      </a:r>
                      <a:r>
                        <a:rPr lang="hr-HR" sz="2400" baseline="0" dirty="0" err="1"/>
                        <a:t>2017.G</a:t>
                      </a:r>
                      <a:r>
                        <a:rPr lang="hr-HR" sz="2400" baseline="0" dirty="0"/>
                        <a:t>.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/>
                        <a:t>STOPA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r>
                        <a:rPr lang="hr-HR" sz="2400" dirty="0"/>
                        <a:t>ostvareni</a:t>
                      </a:r>
                      <a:r>
                        <a:rPr lang="hr-HR" sz="2400" baseline="0" dirty="0"/>
                        <a:t> dohodak </a:t>
                      </a:r>
                      <a:r>
                        <a:rPr lang="hr-HR" sz="2400" dirty="0"/>
                        <a:t>do 210.000,00 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24% +</a:t>
                      </a:r>
                      <a:r>
                        <a:rPr lang="hr-HR" sz="2400" baseline="0" dirty="0"/>
                        <a:t> prirez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/>
                        <a:t>iznad 210.000,00 kn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/>
                        <a:t>36% + prirez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13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OPG</a:t>
            </a:r>
            <a:r>
              <a:rPr lang="hr-HR" dirty="0"/>
              <a:t> OBVEZNIK POREZ NA DOBIT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dirty="0"/>
              <a:t>Dobrovoljno ili obvezno</a:t>
            </a:r>
          </a:p>
          <a:p>
            <a:r>
              <a:rPr lang="hr-HR" dirty="0" err="1"/>
              <a:t>OPG</a:t>
            </a:r>
            <a:r>
              <a:rPr lang="hr-HR" dirty="0"/>
              <a:t> obveznik poreza na dobit po sili Zakona (čl. 2. Zakona o porezu na dobit):</a:t>
            </a:r>
            <a:br>
              <a:rPr lang="hr-HR" dirty="0"/>
            </a:br>
            <a:r>
              <a:rPr lang="hr-HR" dirty="0"/>
              <a:t>1. ako je u prethodnom poreznom razdoblju ostvario ukupni primitak veći od 3.000.000,00 kn, ili</a:t>
            </a:r>
            <a:br>
              <a:rPr lang="hr-HR" dirty="0"/>
            </a:br>
            <a:r>
              <a:rPr lang="hr-HR" dirty="0"/>
              <a:t>2. ako ispunjava dva od sljedeća tri uvjeta:</a:t>
            </a:r>
            <a:br>
              <a:rPr lang="hr-HR" dirty="0"/>
            </a:br>
            <a:r>
              <a:rPr lang="hr-HR" dirty="0"/>
              <a:t>– u prethodnom poreznom razdoblju ostvario je dohodak veći od 400.000,00 kn</a:t>
            </a:r>
            <a:br>
              <a:rPr lang="hr-HR" dirty="0"/>
            </a:br>
            <a:r>
              <a:rPr lang="hr-HR" dirty="0"/>
              <a:t>– ima dugotrajnu imovinu u vrijednosti većoj od 2.000.000,00 kn</a:t>
            </a:r>
            <a:br>
              <a:rPr lang="hr-HR" dirty="0"/>
            </a:br>
            <a:r>
              <a:rPr lang="hr-HR" dirty="0"/>
              <a:t>– u prethodnom poreznom razdoblju prosječno zapošljava više od 15 radnika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2614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Zakon o porezu na dobit – </a:t>
            </a:r>
            <a:r>
              <a:rPr lang="hr-HR" dirty="0">
                <a:solidFill>
                  <a:srgbClr val="FF0000"/>
                </a:solidFill>
              </a:rPr>
              <a:t>od 1.1.2017.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de-DE" dirty="0"/>
              <a:t> Stopa poreza na dobit:</a:t>
            </a:r>
          </a:p>
          <a:p>
            <a:pPr lvl="1"/>
            <a:r>
              <a:rPr lang="de-DE" dirty="0"/>
              <a:t>12% - ukoliko su u poreznom razdoblju ostvareni prihodi</a:t>
            </a:r>
            <a:r>
              <a:rPr lang="de-DE" dirty="0">
                <a:solidFill>
                  <a:srgbClr val="FF0000"/>
                </a:solidFill>
              </a:rPr>
              <a:t> do 3 mil. kuna</a:t>
            </a:r>
            <a:r>
              <a:rPr lang="de-DE" dirty="0"/>
              <a:t> ili</a:t>
            </a:r>
          </a:p>
          <a:p>
            <a:pPr lvl="1"/>
            <a:r>
              <a:rPr lang="de-DE" dirty="0"/>
              <a:t>18% - ukoliko su u poreznom razdoblju ostvareni prihodi </a:t>
            </a:r>
            <a:r>
              <a:rPr lang="de-DE" dirty="0">
                <a:solidFill>
                  <a:srgbClr val="FF0000"/>
                </a:solidFill>
              </a:rPr>
              <a:t>jednaki ili veäi od 3 mil. kn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de-DE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r>
              <a:rPr lang="de-DE" dirty="0"/>
              <a:t>Obveznik poreza na dobit pla</a:t>
            </a:r>
            <a:r>
              <a:rPr lang="hr-HR" dirty="0"/>
              <a:t>ća doprinose na osnovicu 8.512,90</a:t>
            </a:r>
            <a:endParaRPr lang="de-DE" dirty="0"/>
          </a:p>
          <a:p>
            <a:pPr marL="0" indent="0">
              <a:buNone/>
            </a:pPr>
            <a:endParaRPr lang="hr-H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hr-HR" dirty="0"/>
              <a:t>Porezni obveznik koji u prethodnom poreznom razdoblju nije ostvario prihode veće od 3</a:t>
            </a:r>
            <a:r>
              <a:rPr lang="de-DE" dirty="0"/>
              <a:t> mil. kn</a:t>
            </a:r>
            <a:r>
              <a:rPr lang="hr-HR" dirty="0"/>
              <a:t> može poreznu osnovicu utvrditi prema novčanom načelu</a:t>
            </a:r>
          </a:p>
          <a:p>
            <a:pPr marL="0" indent="0">
              <a:buNone/>
            </a:pPr>
            <a:r>
              <a:rPr lang="hr-HR" dirty="0"/>
              <a:t> 	- pod uvjetom da i PDV plaća prema novčanom načelu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3319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OBVEZE ZA PDV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19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6602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Organizacijski oblici poljoprivredn</a:t>
            </a:r>
            <a:r>
              <a:rPr lang="de-DE" dirty="0"/>
              <a:t>ih proizvo</a:t>
            </a:r>
            <a:r>
              <a:rPr lang="hr-HR" dirty="0"/>
              <a:t>đača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prema čl. 2. Zakonu o poljoprivredi (NN 30/15.):</a:t>
            </a:r>
          </a:p>
          <a:p>
            <a:pPr lvl="1"/>
            <a:r>
              <a:rPr lang="hr-HR" sz="3200" dirty="0"/>
              <a:t>obiteljsko poljoprivredno gospodarstvo (</a:t>
            </a:r>
            <a:r>
              <a:rPr lang="hr-HR" sz="3200" dirty="0" err="1"/>
              <a:t>OPG</a:t>
            </a:r>
            <a:r>
              <a:rPr lang="hr-HR" sz="3200" dirty="0"/>
              <a:t>)</a:t>
            </a:r>
          </a:p>
          <a:p>
            <a:pPr lvl="1"/>
            <a:r>
              <a:rPr lang="hr-HR" sz="3200" dirty="0"/>
              <a:t>obrt registriran za obavljanje poljoprivredne djelatnosti</a:t>
            </a:r>
          </a:p>
          <a:p>
            <a:pPr lvl="1"/>
            <a:r>
              <a:rPr lang="hr-HR" sz="3200" dirty="0"/>
              <a:t>trgovačko društvo ili zadruga registrirana za obavljanje poljoprivredne djelatnosti te</a:t>
            </a:r>
          </a:p>
          <a:p>
            <a:pPr lvl="1"/>
            <a:r>
              <a:rPr lang="hr-HR" sz="3200" dirty="0"/>
              <a:t>druga pravna osoba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978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Nabave iz EU – obveza obračuna PDV-a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npr. nabava dugotrajne imovine iz druge države članice</a:t>
            </a:r>
          </a:p>
          <a:p>
            <a:r>
              <a:rPr lang="hr-HR" dirty="0"/>
              <a:t>obveza obračuna PDV-a ovisi o tome je li </a:t>
            </a:r>
            <a:r>
              <a:rPr lang="hr-HR" dirty="0" err="1"/>
              <a:t>OPG</a:t>
            </a:r>
            <a:r>
              <a:rPr lang="hr-HR" dirty="0"/>
              <a:t> obveznik PDV-a</a:t>
            </a:r>
          </a:p>
          <a:p>
            <a:r>
              <a:rPr lang="hr-HR" b="1" u="sng" dirty="0">
                <a:solidFill>
                  <a:srgbClr val="FF0000"/>
                </a:solidFill>
              </a:rPr>
              <a:t>ako </a:t>
            </a:r>
            <a:r>
              <a:rPr lang="hr-HR" b="1" u="sng" dirty="0" err="1">
                <a:solidFill>
                  <a:srgbClr val="FF0000"/>
                </a:solidFill>
              </a:rPr>
              <a:t>OPG</a:t>
            </a:r>
            <a:r>
              <a:rPr lang="hr-HR" b="1" u="sng" dirty="0">
                <a:solidFill>
                  <a:srgbClr val="FF0000"/>
                </a:solidFill>
              </a:rPr>
              <a:t> nije obveznik PDV-a</a:t>
            </a:r>
          </a:p>
          <a:p>
            <a:pPr lvl="1"/>
            <a:r>
              <a:rPr lang="hr-HR" dirty="0"/>
              <a:t>za vrijednost nabave dobara iz drugih država članice do 77.000 kn ne plaća PDV u RH, dobavljač će zaračunati PDV</a:t>
            </a:r>
          </a:p>
          <a:p>
            <a:pPr lvl="1"/>
            <a:r>
              <a:rPr lang="hr-HR" dirty="0"/>
              <a:t>iznad 77.000 kn mora zatražiti PDV identifikaciji broj, obveznik je plaćanja PDV-a na stjecanje dobara iz druge države članice</a:t>
            </a:r>
          </a:p>
          <a:p>
            <a:endParaRPr lang="hr-HR" b="1" u="sng" dirty="0">
              <a:solidFill>
                <a:srgbClr val="FF0000"/>
              </a:solidFill>
            </a:endParaRPr>
          </a:p>
          <a:p>
            <a:r>
              <a:rPr lang="hr-HR" b="1" u="sng" dirty="0" err="1">
                <a:solidFill>
                  <a:srgbClr val="FF0000"/>
                </a:solidFill>
              </a:rPr>
              <a:t>OPG</a:t>
            </a:r>
            <a:r>
              <a:rPr lang="hr-HR" b="1" u="sng" dirty="0">
                <a:solidFill>
                  <a:srgbClr val="FF0000"/>
                </a:solidFill>
              </a:rPr>
              <a:t> u sustavu PDV-a</a:t>
            </a:r>
          </a:p>
          <a:p>
            <a:pPr lvl="1"/>
            <a:r>
              <a:rPr lang="hr-HR" dirty="0"/>
              <a:t> treba imati PDV identifikacijski broj</a:t>
            </a:r>
          </a:p>
          <a:p>
            <a:pPr lvl="1"/>
            <a:r>
              <a:rPr lang="hr-HR" dirty="0"/>
              <a:t>dobavljaču se deklarira kao porezni obveznik koji plaća PDV na stjecanje dobara iz druge države članice</a:t>
            </a:r>
          </a:p>
          <a:p>
            <a:pPr lvl="1"/>
            <a:r>
              <a:rPr lang="hr-HR" dirty="0"/>
              <a:t>obveza obračuna PDV-a na stjecanje bez obzira na vrijednost nabave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5946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OPG</a:t>
            </a:r>
            <a:r>
              <a:rPr lang="hr-HR" dirty="0"/>
              <a:t> u sustavu PDV-a</a:t>
            </a:r>
          </a:p>
          <a:p>
            <a:r>
              <a:rPr lang="hr-HR" dirty="0"/>
              <a:t>mogućnost korištenja pretporeza – nabave za potrebe djelatnosti i istovremeno za potrebe domaćinstva (npr. režijski troškovi) – mogućnost podjele pretporeza prema ključu podjele na dio za djelatnost koji se može odbiti kao pretporez</a:t>
            </a:r>
          </a:p>
          <a:p>
            <a:endParaRPr lang="hr-HR" b="1" dirty="0">
              <a:solidFill>
                <a:srgbClr val="FF0000"/>
              </a:solidFill>
            </a:endParaRPr>
          </a:p>
          <a:p>
            <a:r>
              <a:rPr lang="hr-HR" b="1" dirty="0">
                <a:solidFill>
                  <a:srgbClr val="FF0000"/>
                </a:solidFill>
              </a:rPr>
              <a:t>----------------------------------------------------------------------------------</a:t>
            </a:r>
          </a:p>
          <a:p>
            <a:r>
              <a:rPr lang="hr-HR" b="1" dirty="0"/>
              <a:t>izmjene Zakona o PDV-u od 1.1.2017.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b="1" dirty="0"/>
              <a:t>smanjenje stope PDV-a (sa 25% na 13%) za</a:t>
            </a:r>
          </a:p>
          <a:p>
            <a:pPr lvl="2"/>
            <a:r>
              <a:rPr lang="hr-HR" dirty="0"/>
              <a:t>sadnice i sjemenje</a:t>
            </a:r>
          </a:p>
          <a:p>
            <a:pPr lvl="2"/>
            <a:r>
              <a:rPr lang="hr-HR" dirty="0"/>
              <a:t>gnojivo i pesticide te druge agrokemijske proizvode</a:t>
            </a:r>
          </a:p>
          <a:p>
            <a:pPr lvl="2"/>
            <a:r>
              <a:rPr lang="hr-HR" dirty="0"/>
              <a:t>hranu za životinje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8830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OBVEZNI DOPRINOSI POLJOPRIVREDNIKA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2121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Autofit/>
          </a:bodyPr>
          <a:lstStyle/>
          <a:p>
            <a:r>
              <a:rPr lang="hr-HR" sz="3200" b="1" dirty="0"/>
              <a:t>Obvezno mirovinsko osiguranje poljoprivrednika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200"/>
          </a:xfrm>
        </p:spPr>
        <p:txBody>
          <a:bodyPr>
            <a:normAutofit lnSpcReduction="10000"/>
          </a:bodyPr>
          <a:lstStyle/>
          <a:p>
            <a:pPr marL="0" indent="0" fontAlgn="t">
              <a:buNone/>
            </a:pPr>
            <a:r>
              <a:rPr lang="hr-HR" sz="2000" b="1" dirty="0"/>
              <a:t>Obvezno su osigurane </a:t>
            </a:r>
            <a:r>
              <a:rPr lang="hr-HR" sz="2000" dirty="0"/>
              <a:t>osobe koje obavljaju poljoprivrednu i šumarsku djelatnost </a:t>
            </a:r>
            <a:r>
              <a:rPr lang="hr-HR" sz="2000" u="sng" dirty="0">
                <a:solidFill>
                  <a:srgbClr val="FF0000"/>
                </a:solidFill>
              </a:rPr>
              <a:t>kao jedino ili glavno zanimanje</a:t>
            </a:r>
            <a:r>
              <a:rPr lang="hr-HR" sz="2000" dirty="0"/>
              <a:t>, a upisane su u upisnik OPG-a </a:t>
            </a:r>
            <a:r>
              <a:rPr lang="hr-HR" sz="2000" u="sng" dirty="0"/>
              <a:t>u svojstvu nositelja ili člana </a:t>
            </a:r>
            <a:r>
              <a:rPr lang="hr-HR" sz="2000" u="sng" dirty="0" err="1"/>
              <a:t>OPG</a:t>
            </a:r>
            <a:r>
              <a:rPr lang="hr-HR" sz="2000" u="sng" dirty="0"/>
              <a:t>-a</a:t>
            </a:r>
            <a:r>
              <a:rPr lang="hr-HR" sz="2000" dirty="0"/>
              <a:t> (čl. 11. Zakona o mirovinskom osiguranju, NN 157/13.- 93/15.)</a:t>
            </a:r>
          </a:p>
          <a:p>
            <a:pPr lvl="1" fontAlgn="t"/>
            <a:r>
              <a:rPr lang="hr-HR" dirty="0"/>
              <a:t>poljoprivrednici koji su bili upisani u Upisnik </a:t>
            </a:r>
            <a:r>
              <a:rPr lang="hr-HR" u="sng" dirty="0">
                <a:solidFill>
                  <a:srgbClr val="FF0000"/>
                </a:solidFill>
              </a:rPr>
              <a:t>prije 1.11.2010.</a:t>
            </a:r>
            <a:r>
              <a:rPr lang="hr-HR" dirty="0"/>
              <a:t> nisu obveznici mirovinskog osiguranja – mogu su se osigurati na vlastiti zahtjev</a:t>
            </a:r>
          </a:p>
          <a:p>
            <a:pPr marL="0" indent="0" fontAlgn="t">
              <a:buNone/>
            </a:pPr>
            <a:endParaRPr lang="hr-HR" sz="2000" dirty="0"/>
          </a:p>
          <a:p>
            <a:pPr marL="0" indent="0" fontAlgn="t">
              <a:buNone/>
            </a:pPr>
            <a:r>
              <a:rPr lang="hr-HR" sz="2000" dirty="0"/>
              <a:t>Smatra se da </a:t>
            </a:r>
            <a:r>
              <a:rPr lang="hr-HR" sz="2000" b="1" u="sng" dirty="0"/>
              <a:t>ne obavljaju </a:t>
            </a:r>
            <a:r>
              <a:rPr lang="hr-HR" sz="2000" dirty="0"/>
              <a:t>poljoprivrednu i šumarsku djelatnost kao jedino ili glavno zanimanje :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hr-HR" sz="2000" dirty="0"/>
              <a:t>ako su obvezno osigurane po drugoj osnovi, ili 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hr-HR" sz="2000" dirty="0"/>
              <a:t>ako su na redovitom školovanju, ili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hr-HR" sz="2000" dirty="0"/>
              <a:t>ako su starije od 65 godina života, ili 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hr-HR" sz="2000" dirty="0"/>
              <a:t>ako su korisnici mirovine (osim korisnika invalidske mirovine zbog djelomičnog gubitka radne sposobnosti te korisnika invalidske mirovine zbog profesionalne nesposobnosti).</a:t>
            </a:r>
          </a:p>
          <a:p>
            <a:pPr marL="0" indent="0">
              <a:buNone/>
            </a:pPr>
            <a:endParaRPr lang="hr-HR" sz="20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262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/>
              <a:t>OBVEZA PLAĆANJA DOPRINOSA OVISI O STATUSU POLJOPRIVREDNIKA</a:t>
            </a:r>
            <a:endParaRPr 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r-HR" sz="28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r-HR" sz="2800" dirty="0"/>
              <a:t>1. ako se djelatnost poljoprivrede obavlja</a:t>
            </a:r>
            <a:r>
              <a:rPr lang="hr-HR" sz="2800" b="1" dirty="0">
                <a:solidFill>
                  <a:srgbClr val="FF0000"/>
                </a:solidFill>
              </a:rPr>
              <a:t> kao jedina ili glavna djelatnost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hr-HR" sz="2800" dirty="0"/>
              <a:t> </a:t>
            </a: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hr-HR" sz="2800" dirty="0"/>
              <a:t>poljoprivrednik je obvezno osiguran kao poljoprivrednik</a:t>
            </a:r>
          </a:p>
          <a:p>
            <a:pPr marL="274320" lvl="1" indent="0">
              <a:lnSpc>
                <a:spcPct val="90000"/>
              </a:lnSpc>
              <a:buNone/>
            </a:pPr>
            <a:endParaRPr lang="hr-HR" sz="2800" dirty="0"/>
          </a:p>
          <a:p>
            <a:pPr marL="354013" indent="-354013">
              <a:lnSpc>
                <a:spcPct val="90000"/>
              </a:lnSpc>
              <a:buFontTx/>
              <a:buNone/>
            </a:pPr>
            <a:r>
              <a:rPr lang="hr-HR" sz="2800" dirty="0"/>
              <a:t>2. ako se djelatnost poljoprivrede obavlja uz radni odnos, uz školovanje ili uz mirovinu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→ </a:t>
            </a:r>
            <a:r>
              <a:rPr lang="hr-HR" sz="2800" dirty="0"/>
              <a:t>	osiguranje po osnovu druge djelatnosti</a:t>
            </a:r>
            <a:endParaRPr lang="en-US" sz="2800" dirty="0"/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73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MJESEČNI IZDATAK ZA DOPRINOSE 2017.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142644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8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POLJOPRIVREDNIK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MJESEČNA OSNOVICA</a:t>
                      </a:r>
                    </a:p>
                    <a:p>
                      <a:r>
                        <a:rPr lang="hr-HR" dirty="0"/>
                        <a:t>7.739,00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MJESEČNA</a:t>
                      </a:r>
                      <a:r>
                        <a:rPr lang="hr-HR" baseline="0" dirty="0"/>
                        <a:t> OBVEZA ZA DOPRINOSE (20%, 15%, 0,5% I 1,7%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nije</a:t>
                      </a:r>
                      <a:r>
                        <a:rPr lang="hr-HR" baseline="0" dirty="0"/>
                        <a:t> obveznik poreza na dohodak - primici do 80.500 – koeficijent 0,38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2.940,82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579,34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(stope 10%,7,5%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0,5% i 1,7%)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obveznik</a:t>
                      </a:r>
                      <a:r>
                        <a:rPr lang="hr-HR" sz="20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poreza na dohodak – </a:t>
                      </a:r>
                      <a:r>
                        <a:rPr lang="hr-HR" sz="2000" b="1" u="sng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paušalista</a:t>
                      </a: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(koeficijent 0,4)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3.095,60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1.151,56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2000" b="1" u="sng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vodi poslovne knjige </a:t>
                      </a:r>
                      <a:r>
                        <a:rPr lang="hr-HR" sz="20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(koeficijent 0,55)</a:t>
                      </a:r>
                      <a:endParaRPr lang="hr-HR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4.256,45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1.583,40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20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obveznik poreza na </a:t>
                      </a:r>
                      <a:r>
                        <a:rPr lang="hr-HR" sz="2000" b="1" u="sng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dobit</a:t>
                      </a:r>
                      <a:r>
                        <a:rPr lang="hr-HR" sz="20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- vodi dvojno knjigovodstvo prema Zakonu o računovodstvu (koeficijent 1,1)</a:t>
                      </a: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8.512,90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3.166,80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9637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POLJOPRIVREDA KAO DRUGA DJELATNOST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3200" dirty="0"/>
              <a:t>ako poljoprivrednik obavljanje djelatnost poljoprivrede </a:t>
            </a:r>
            <a:r>
              <a:rPr lang="hr-HR" sz="3200" b="1" dirty="0"/>
              <a:t>a osiguran je po drugoj osnovi:</a:t>
            </a:r>
          </a:p>
          <a:p>
            <a:pPr marL="274320" lvl="1" indent="0" algn="just">
              <a:buNone/>
            </a:pPr>
            <a:r>
              <a:rPr lang="hr-HR" sz="2800" dirty="0"/>
              <a:t>- po osnovi radnog odnosa</a:t>
            </a:r>
          </a:p>
          <a:p>
            <a:pPr marL="274320" lvl="1" indent="0" algn="just">
              <a:buNone/>
            </a:pPr>
            <a:r>
              <a:rPr lang="hr-HR" sz="2800" dirty="0"/>
              <a:t>- obrta ili slobodnog zanimanja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hr-HR" sz="2800" dirty="0"/>
          </a:p>
          <a:p>
            <a:pPr marL="274320" lvl="1" indent="0" algn="just">
              <a:buNone/>
            </a:pPr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hr-HR" sz="2800" dirty="0"/>
              <a:t>Obveznik je plaćanja doprinosa po osnovu druge djelatnosti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8153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Poljoprivreda kao druga djelatnost (uz radni odnos ili obrt) – plaćanje doprinosa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27</a:t>
            </a:fld>
            <a:endParaRPr kumimoji="0"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hr-HR" sz="1800" b="1" dirty="0"/>
              <a:t>stope doprinosa</a:t>
            </a:r>
          </a:p>
          <a:p>
            <a:pPr lvl="1"/>
            <a:r>
              <a:rPr lang="hr-HR" sz="1800" dirty="0"/>
              <a:t>mirovinski 10 % (7,5% + 2,5%) i zdravstveni 7,5%</a:t>
            </a:r>
          </a:p>
          <a:p>
            <a:r>
              <a:rPr lang="hr-HR" sz="1800" b="1" dirty="0"/>
              <a:t>a) ako je </a:t>
            </a:r>
            <a:r>
              <a:rPr lang="hr-HR" sz="1800" b="1" dirty="0" err="1"/>
              <a:t>OPG</a:t>
            </a:r>
            <a:r>
              <a:rPr lang="hr-HR" sz="1800" b="1" dirty="0"/>
              <a:t> obveznik poreza na dohodak (ili dobit) koji vodi poslovne knjige poslovnih knjiga</a:t>
            </a:r>
          </a:p>
          <a:p>
            <a:pPr lvl="1"/>
            <a:r>
              <a:rPr lang="hr-HR" sz="1800" dirty="0"/>
              <a:t>osnovica za doprinose – ostvareni dohodak (ili dobit) utvrđen po godišnjoj poreznoj prijavi ali najviše do 60.354,20 kn</a:t>
            </a:r>
          </a:p>
          <a:p>
            <a:pPr lvl="1"/>
            <a:r>
              <a:rPr lang="hr-HR" sz="1800" dirty="0"/>
              <a:t>obveza dospijeva danom podnošenja godišnje porezne prijave (</a:t>
            </a:r>
            <a:r>
              <a:rPr lang="hr-HR" sz="1800" dirty="0" err="1"/>
              <a:t>DOH</a:t>
            </a:r>
            <a:r>
              <a:rPr lang="hr-HR" sz="1800" dirty="0"/>
              <a:t> obrazac) - sam porezni obveznik sastavlja obračunsku ispravu</a:t>
            </a:r>
          </a:p>
          <a:p>
            <a:r>
              <a:rPr lang="hr-HR" sz="1800" b="1" dirty="0"/>
              <a:t>b) ako </a:t>
            </a:r>
            <a:r>
              <a:rPr lang="hr-HR" sz="1800" b="1" dirty="0" err="1"/>
              <a:t>OPG</a:t>
            </a:r>
            <a:r>
              <a:rPr lang="hr-HR" sz="1800" b="1" dirty="0"/>
              <a:t> plaća porez na dohodak u paušalnom iznosu</a:t>
            </a:r>
            <a:endParaRPr lang="hr-HR" dirty="0"/>
          </a:p>
          <a:p>
            <a:pPr lvl="1"/>
            <a:endParaRPr lang="hr-HR" dirty="0"/>
          </a:p>
          <a:p>
            <a:pPr marL="274320" lvl="1" indent="0">
              <a:buNone/>
            </a:pPr>
            <a:endParaRPr lang="hr-HR" dirty="0"/>
          </a:p>
          <a:p>
            <a:pPr lvl="1"/>
            <a:endParaRPr lang="hr-HR" dirty="0"/>
          </a:p>
          <a:p>
            <a:pPr lvl="1"/>
            <a:endParaRPr lang="hr-HR" dirty="0"/>
          </a:p>
          <a:p>
            <a:pPr lvl="1"/>
            <a:endParaRPr lang="hr-HR" dirty="0"/>
          </a:p>
          <a:p>
            <a:pPr lvl="2"/>
            <a:endParaRPr lang="hr-HR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/>
          </p:nvPr>
        </p:nvGraphicFramePr>
        <p:xfrm>
          <a:off x="683568" y="4437112"/>
          <a:ext cx="7848872" cy="2020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8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364">
                <a:tc>
                  <a:txBody>
                    <a:bodyPr/>
                    <a:lstStyle/>
                    <a:p>
                      <a:r>
                        <a:rPr lang="hr-HR" dirty="0"/>
                        <a:t>GODIŠNJI</a:t>
                      </a:r>
                      <a:r>
                        <a:rPr lang="hr-HR" baseline="0" dirty="0"/>
                        <a:t> PRIMITAK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OSNOVICA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MJESEČNA OBVEZA ZA DOPRINOSE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15">
                <a:tc>
                  <a:txBody>
                    <a:bodyPr/>
                    <a:lstStyle/>
                    <a:p>
                      <a:r>
                        <a:rPr lang="hr-HR" dirty="0"/>
                        <a:t>do</a:t>
                      </a:r>
                      <a:r>
                        <a:rPr lang="hr-HR" baseline="0" dirty="0"/>
                        <a:t> 85.000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12.750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185,94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715">
                <a:tc>
                  <a:txBody>
                    <a:bodyPr/>
                    <a:lstStyle/>
                    <a:p>
                      <a:r>
                        <a:rPr lang="hr-HR" dirty="0"/>
                        <a:t>iznad 85.000 do 115.000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17.250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251,56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715">
                <a:tc>
                  <a:txBody>
                    <a:bodyPr/>
                    <a:lstStyle/>
                    <a:p>
                      <a:r>
                        <a:rPr lang="hr-HR" dirty="0"/>
                        <a:t>iznad 115.000 do 149.500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22.425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327,03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715">
                <a:tc>
                  <a:txBody>
                    <a:bodyPr/>
                    <a:lstStyle/>
                    <a:p>
                      <a:r>
                        <a:rPr lang="hr-HR" dirty="0"/>
                        <a:t>iznad 149.500 do 230.000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34.500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503,12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42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Mirovanje obveze plaćanja doprinosa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hr-HR" dirty="0"/>
              <a:t>poljoprivrednik nije obvezan plaćati doprinose za razdoblje:</a:t>
            </a:r>
          </a:p>
          <a:p>
            <a:r>
              <a:rPr lang="hr-HR" dirty="0"/>
              <a:t>kada koristi bolovanje preko 42 kalendarska dana</a:t>
            </a:r>
          </a:p>
          <a:p>
            <a:r>
              <a:rPr lang="hr-HR" dirty="0"/>
              <a:t>ozljeda na radu od prvoga dana</a:t>
            </a:r>
          </a:p>
          <a:p>
            <a:r>
              <a:rPr lang="hr-HR" dirty="0"/>
              <a:t>komplikacije u trudnoći i</a:t>
            </a:r>
          </a:p>
          <a:p>
            <a:r>
              <a:rPr lang="hr-HR" dirty="0" err="1"/>
              <a:t>rodiljni</a:t>
            </a:r>
            <a:r>
              <a:rPr lang="hr-HR" dirty="0"/>
              <a:t> i roditeljski dopust i dr.)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hr-HR" dirty="0"/>
              <a:t>ako osiguranik nije podmirio obvezu doprinosa – ne može ostvariti pravo na naknadu plaće, ali obveza doprinosa mu miruje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5477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Obrazac JOPPD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Poljoprivrednici koji porez utvrđuju temeljem poslovnih knjiga za obračunane doprinose </a:t>
            </a:r>
            <a:r>
              <a:rPr lang="hr-HR" b="1" dirty="0"/>
              <a:t>podnose Obrazac JOPPD</a:t>
            </a:r>
            <a:r>
              <a:rPr lang="hr-HR" dirty="0"/>
              <a:t> :</a:t>
            </a:r>
          </a:p>
          <a:p>
            <a:pPr lvl="0"/>
            <a:r>
              <a:rPr lang="hr-HR" b="1" dirty="0"/>
              <a:t>na dan plaćanja doprinosa </a:t>
            </a:r>
            <a:r>
              <a:rPr lang="hr-HR" dirty="0"/>
              <a:t>ili sljedeći radni dan – doprinosi dospijevaju do 15. u mj. za prethodni</a:t>
            </a:r>
          </a:p>
          <a:p>
            <a:pPr lvl="0"/>
            <a:r>
              <a:rPr lang="hr-HR" b="1" dirty="0"/>
              <a:t>ako doprinosi nisu plaćeni prema dospijeću – obrazac treba podnijeti na dan dospijeća</a:t>
            </a:r>
            <a:endParaRPr lang="hr-HR" dirty="0"/>
          </a:p>
          <a:p>
            <a:pPr lvl="0"/>
            <a:r>
              <a:rPr lang="hr-HR" dirty="0"/>
              <a:t>Obrazac JOPPD – dostavlja se i za razdoblje u kojemu miruje obveza plaćanja doprinosa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29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4862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Djelatnost </a:t>
            </a:r>
            <a:r>
              <a:rPr lang="hr-HR" dirty="0" err="1"/>
              <a:t>OPG</a:t>
            </a:r>
            <a:r>
              <a:rPr lang="hr-HR" dirty="0"/>
              <a:t>-a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osnovna djelatnost</a:t>
            </a:r>
          </a:p>
          <a:p>
            <a:pPr lvl="1"/>
            <a:r>
              <a:rPr lang="hr-HR" dirty="0"/>
              <a:t>poljoprivredna djelatnost (obuhvaća </a:t>
            </a:r>
            <a:r>
              <a:rPr lang="hr-HR" dirty="0" err="1"/>
              <a:t>bilinogojstvo</a:t>
            </a:r>
            <a:r>
              <a:rPr lang="hr-HR" dirty="0"/>
              <a:t>, stočarstvo i s njima povezane uslužne djelatnosti – skupne 01.1, 01.2, 01.3, 01.4, 01.5 i 01.6  Nacionalne klasifikacije djelatnosti)</a:t>
            </a:r>
          </a:p>
          <a:p>
            <a:r>
              <a:rPr lang="hr-HR" dirty="0"/>
              <a:t>dopunske djelatnosti koje su povezane s poljoprivredom (čl. 70. Zakona o poljoprivredi)</a:t>
            </a:r>
          </a:p>
          <a:p>
            <a:pPr lvl="1"/>
            <a:r>
              <a:rPr lang="hr-HR" dirty="0"/>
              <a:t>prema </a:t>
            </a:r>
            <a:r>
              <a:rPr lang="hr-HR" u="sng" dirty="0"/>
              <a:t>Pravilniku o dopunskim djelatnostima na </a:t>
            </a:r>
            <a:r>
              <a:rPr lang="hr-HR" u="sng" dirty="0" err="1"/>
              <a:t>OPG</a:t>
            </a:r>
            <a:r>
              <a:rPr lang="hr-HR" u="sng" dirty="0"/>
              <a:t>-u (Nar. nov. 76/14.) 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4279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dirty="0"/>
              <a:t>POLJOPRIVREDNICI KOJI NISU OBVEZNICI PLAĆANJA DOPRINOSA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1601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9336"/>
          </a:xfrm>
        </p:spPr>
        <p:txBody>
          <a:bodyPr>
            <a:noAutofit/>
          </a:bodyPr>
          <a:lstStyle/>
          <a:p>
            <a:r>
              <a:rPr lang="hr-HR" sz="3200" dirty="0"/>
              <a:t>POLJOPRIVREDNICI - KORISNICI MIROVINE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endParaRPr lang="hr-HR" sz="2000" dirty="0"/>
          </a:p>
          <a:p>
            <a:r>
              <a:rPr lang="hr-HR" sz="2000" dirty="0"/>
              <a:t>Doprinose </a:t>
            </a:r>
            <a:r>
              <a:rPr lang="hr-HR" sz="2000" dirty="0">
                <a:solidFill>
                  <a:srgbClr val="FF0000"/>
                </a:solidFill>
              </a:rPr>
              <a:t>NE PLAĆAJU </a:t>
            </a:r>
            <a:r>
              <a:rPr lang="hr-HR" sz="2000" dirty="0"/>
              <a:t>umirovljenici korisnici:</a:t>
            </a:r>
          </a:p>
          <a:p>
            <a:pPr marL="895350" indent="-541338">
              <a:buNone/>
            </a:pPr>
            <a:r>
              <a:rPr lang="hr-HR" sz="2000" dirty="0"/>
              <a:t>   1. starosne mirovine</a:t>
            </a:r>
          </a:p>
          <a:p>
            <a:pPr marL="895350" indent="-541338">
              <a:buNone/>
            </a:pPr>
            <a:r>
              <a:rPr lang="hr-HR" sz="2000" dirty="0"/>
              <a:t>   2. prijevremene starosne mirovine</a:t>
            </a:r>
          </a:p>
          <a:p>
            <a:pPr marL="895350" indent="-541338">
              <a:buNone/>
            </a:pPr>
            <a:r>
              <a:rPr lang="hr-HR" sz="2000" dirty="0"/>
              <a:t>   3. invalidske mirovine zbog opće nesposobnosti odnosno potpunog gubitka radne sposobnosti</a:t>
            </a:r>
          </a:p>
          <a:p>
            <a:pPr marL="628650" indent="0">
              <a:buNone/>
            </a:pPr>
            <a:r>
              <a:rPr lang="hr-HR" sz="2000" dirty="0"/>
              <a:t>(</a:t>
            </a:r>
            <a:r>
              <a:rPr lang="hr-HR" sz="2000" i="1" dirty="0"/>
              <a:t>Napomena: </a:t>
            </a:r>
            <a:r>
              <a:rPr lang="hr-HR" sz="2000" dirty="0"/>
              <a:t>Ove osobe su oslobođene obveze doprinosa neovisno o tome jesu li za djelatnost poljoprivrede porezni obveznici ili nisu, te neovisno o vrsti poreza kojega plaćaju) </a:t>
            </a:r>
          </a:p>
          <a:p>
            <a:pPr marL="176213" indent="-176213"/>
            <a:r>
              <a:rPr lang="hr-HR" sz="2000" dirty="0"/>
              <a:t>Umirovljenici koji su korisnici invalidske mirovine zbog profesionalne nesposobnosti odnosno zbog djelomičnog gubitka radne sposobnosti plaćaju doprinose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3532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/>
              <a:t>POLJOPRIVREDNICI - UČENICI ILI STUDENTI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UVJETNO OSLOBOĐENJE: Učenici i studenti koji se redovito školuju, te uz redovno školovanje obavljaju djelatnost poljoprivrede, ali obavljanjem djelatnosti poljoprivrede (tj. upisom u upisnik OPG-a) </a:t>
            </a:r>
            <a:r>
              <a:rPr lang="hr-HR" b="1" dirty="0"/>
              <a:t>ne stječu status osiguranika </a:t>
            </a:r>
            <a:r>
              <a:rPr lang="hr-HR" dirty="0"/>
              <a:t>i ne plaćaju obvezne doprinose.</a:t>
            </a:r>
          </a:p>
          <a:p>
            <a:r>
              <a:rPr lang="hr-HR" dirty="0"/>
              <a:t>međutim, ako je učenik/student od djelatnosti poljoprivrede  </a:t>
            </a:r>
            <a:r>
              <a:rPr lang="hr-HR" b="1" dirty="0"/>
              <a:t>porezni obveznik </a:t>
            </a:r>
            <a:r>
              <a:rPr lang="hr-HR" dirty="0"/>
              <a:t>(bilo da porez na dohodak plaća u paušalnom iznosu ili na temelju poslovnih knjiga), </a:t>
            </a:r>
            <a:r>
              <a:rPr lang="hr-HR" b="1" dirty="0"/>
              <a:t>tada je obveznik plaćanja doprinosa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1416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OSOBE KOJE SU UPISANE KAO ČLANOVI OPG-A</a:t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3092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ČLANOVI OPG-a UPISANI U UPISNIK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b="1" dirty="0"/>
              <a:t>obvezno osigurani osim ako su osigurani po drugoj osnovi (u radnom odnosu, umirovljenici ili se redovno školuju)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b="1" dirty="0"/>
              <a:t>obveza plaćanje doprinosa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b="1" dirty="0"/>
              <a:t>kao za poljoprivrednika koji nije porezni obveznik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b="1" dirty="0"/>
              <a:t>najniža osnovica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b="1" dirty="0"/>
              <a:t> za 2016. g.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b="1" dirty="0"/>
              <a:t> 2.812,95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r-HR" b="1" dirty="0"/>
              <a:t>za 2017. g.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b="1" dirty="0"/>
              <a:t> 2.940,82  (povećanje 4,5%)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b="1" dirty="0"/>
              <a:t>stope 10%, 7,5%, 0,5% i 1,7%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b="1" dirty="0"/>
              <a:t>članovi </a:t>
            </a:r>
            <a:r>
              <a:rPr lang="hr-HR" b="1" dirty="0" err="1"/>
              <a:t>OPG</a:t>
            </a:r>
            <a:r>
              <a:rPr lang="hr-HR" b="1" dirty="0"/>
              <a:t>-a upisani u upisnik mogu s nositeljem </a:t>
            </a:r>
            <a:r>
              <a:rPr lang="hr-HR" b="1" dirty="0" err="1"/>
              <a:t>OPG</a:t>
            </a:r>
            <a:r>
              <a:rPr lang="hr-HR" b="1" dirty="0"/>
              <a:t>-a sklopiti ugovor o radu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b="1" dirty="0"/>
              <a:t>smatra se radnikom zaposlenim u kućanstvu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b="1" dirty="0"/>
              <a:t>doprinosi iz radnog odnosa (izvještavanje kao za radnika zaposlenog u kućanstvu)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14669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Prodaja vlastitih poljoprivredni proizvoda opg-a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0247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Prodaja </a:t>
            </a:r>
            <a:r>
              <a:rPr lang="hr-HR" dirty="0" err="1"/>
              <a:t>VPP</a:t>
            </a:r>
            <a:r>
              <a:rPr lang="hr-HR" dirty="0"/>
              <a:t> </a:t>
            </a:r>
            <a:r>
              <a:rPr lang="hr-HR" dirty="0" err="1"/>
              <a:t>OPG</a:t>
            </a:r>
            <a:r>
              <a:rPr lang="hr-HR" dirty="0"/>
              <a:t>-a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poljoprivredni proizvodi definirani čl. 2. st. 9. i 10. Zakona o poljoprivredi</a:t>
            </a:r>
          </a:p>
          <a:p>
            <a:r>
              <a:rPr lang="hr-HR" dirty="0" err="1"/>
              <a:t>PP</a:t>
            </a:r>
            <a:r>
              <a:rPr lang="hr-HR" dirty="0"/>
              <a:t> jesu proizvodi:</a:t>
            </a:r>
          </a:p>
          <a:p>
            <a:pPr lvl="1"/>
            <a:r>
              <a:rPr lang="hr-HR" dirty="0"/>
              <a:t> </a:t>
            </a:r>
            <a:r>
              <a:rPr lang="hr-HR" dirty="0" err="1"/>
              <a:t>bilinogojstva</a:t>
            </a:r>
            <a:endParaRPr lang="hr-HR" dirty="0"/>
          </a:p>
          <a:p>
            <a:pPr lvl="1"/>
            <a:r>
              <a:rPr lang="hr-HR" dirty="0"/>
              <a:t>stočarstva te</a:t>
            </a:r>
          </a:p>
          <a:p>
            <a:pPr lvl="1"/>
            <a:r>
              <a:rPr lang="hr-HR" dirty="0"/>
              <a:t>proizvodi prvog stupnja njihove prerade  </a:t>
            </a:r>
          </a:p>
          <a:p>
            <a:endParaRPr lang="hr-HR" dirty="0"/>
          </a:p>
          <a:p>
            <a:r>
              <a:rPr lang="hr-HR" b="1" u="sng" dirty="0"/>
              <a:t>Poljoprivredni proizvodi</a:t>
            </a:r>
          </a:p>
          <a:p>
            <a:pPr lvl="1"/>
            <a:r>
              <a:rPr lang="hr-HR" dirty="0"/>
              <a:t> popis </a:t>
            </a:r>
            <a:r>
              <a:rPr lang="hr-HR" b="1" dirty="0"/>
              <a:t>Prilog 1</a:t>
            </a:r>
            <a:r>
              <a:rPr lang="hr-HR" dirty="0"/>
              <a:t>, Ugovora o funkcioniranju EU</a:t>
            </a:r>
          </a:p>
          <a:p>
            <a:r>
              <a:rPr lang="hr-HR" b="1" u="sng" dirty="0"/>
              <a:t>Prerađeni poljoprivredni proizvodi</a:t>
            </a:r>
          </a:p>
          <a:p>
            <a:pPr lvl="1"/>
            <a:r>
              <a:rPr lang="hr-HR" dirty="0"/>
              <a:t>proizvodi dobiveni preradom </a:t>
            </a:r>
            <a:r>
              <a:rPr lang="hr-HR" dirty="0" err="1"/>
              <a:t>poljop</a:t>
            </a:r>
            <a:r>
              <a:rPr lang="hr-HR" dirty="0"/>
              <a:t>. proizvoda navedenih u Prilogu 1.</a:t>
            </a:r>
          </a:p>
          <a:p>
            <a:pPr lvl="1"/>
            <a:r>
              <a:rPr lang="hr-HR" dirty="0"/>
              <a:t>Popis prerađenih </a:t>
            </a:r>
            <a:r>
              <a:rPr lang="hr-HR" dirty="0" err="1"/>
              <a:t>polj</a:t>
            </a:r>
            <a:r>
              <a:rPr lang="hr-HR" dirty="0"/>
              <a:t>. proizvoda naveden je u </a:t>
            </a:r>
            <a:r>
              <a:rPr lang="hr-HR" b="1" dirty="0"/>
              <a:t>Prilogu II. Uredbe (EU) </a:t>
            </a:r>
            <a:r>
              <a:rPr lang="hr-HR" dirty="0"/>
              <a:t>br. 510/2014 Europskog parlamenta i Vijeća od 16. travnja 2014. o utvrđivanju trgovinskih aranžmana primjenjivih na određenu robu dobivenu preradom </a:t>
            </a:r>
            <a:r>
              <a:rPr lang="hr-HR" dirty="0" err="1"/>
              <a:t>polj</a:t>
            </a:r>
            <a:r>
              <a:rPr lang="hr-HR" dirty="0"/>
              <a:t>. proizvoda i stavljanju izvan snage uredaba Vijeća (EZ) br. 1216/2009 i (EZ) br. 614/2009.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8594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OPG</a:t>
            </a:r>
            <a:r>
              <a:rPr lang="hr-HR" dirty="0"/>
              <a:t> može vlastite poljoprivredne proizvode prodavati na tržištu (krajnjim potrošačima, pravni osobama – otkupljivačima) </a:t>
            </a:r>
            <a:r>
              <a:rPr lang="hr-HR" b="1" dirty="0"/>
              <a:t>samo ako je upisano u Upisnik poljoprivrednika (sukladno čl. 69. Zakona o poljoprivredi)</a:t>
            </a:r>
          </a:p>
          <a:p>
            <a:endParaRPr lang="hr-HR" dirty="0"/>
          </a:p>
          <a:p>
            <a:r>
              <a:rPr lang="hr-HR" dirty="0"/>
              <a:t>prodaja vlastitih poljoprivrednih proizvoda (u nastavku </a:t>
            </a:r>
            <a:r>
              <a:rPr lang="hr-HR" dirty="0" err="1"/>
              <a:t>VPP</a:t>
            </a:r>
            <a:r>
              <a:rPr lang="hr-HR" dirty="0"/>
              <a:t>) te mogućnost obavljanja dopunske djelatnosti na </a:t>
            </a:r>
            <a:r>
              <a:rPr lang="hr-HR" dirty="0" err="1"/>
              <a:t>OPG</a:t>
            </a:r>
            <a:r>
              <a:rPr lang="hr-HR" dirty="0"/>
              <a:t>-u uređena je Zakonom o poljoprivredi</a:t>
            </a:r>
          </a:p>
          <a:p>
            <a:endParaRPr lang="hr-HR" dirty="0"/>
          </a:p>
          <a:p>
            <a:r>
              <a:rPr lang="hr-HR" dirty="0"/>
              <a:t>način i uvjete prodaje </a:t>
            </a:r>
            <a:r>
              <a:rPr lang="hr-HR" dirty="0" err="1"/>
              <a:t>VPP</a:t>
            </a:r>
            <a:r>
              <a:rPr lang="hr-HR" dirty="0"/>
              <a:t> te način vođenja evidencije o proizvodnji i prodaji propisano je </a:t>
            </a:r>
            <a:r>
              <a:rPr lang="hr-HR" b="1" dirty="0"/>
              <a:t>Pravilnikom o prodaji </a:t>
            </a:r>
            <a:r>
              <a:rPr lang="hr-HR" b="1" dirty="0" err="1"/>
              <a:t>VPP</a:t>
            </a:r>
            <a:r>
              <a:rPr lang="hr-HR" b="1" dirty="0"/>
              <a:t> proizvedenih na </a:t>
            </a:r>
            <a:r>
              <a:rPr lang="hr-HR" b="1" dirty="0" err="1"/>
              <a:t>OPG</a:t>
            </a:r>
            <a:r>
              <a:rPr lang="hr-HR" b="1" dirty="0"/>
              <a:t>-u (NN 75/14 i 82/14.)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8497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Evidencija o prodaji </a:t>
            </a:r>
            <a:r>
              <a:rPr lang="hr-HR" dirty="0" err="1"/>
              <a:t>VPP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propisano Pravilnikom o prodaji vlastitih poljoprivrednih proizvoda proizvedenih na </a:t>
            </a:r>
            <a:r>
              <a:rPr lang="hr-HR" dirty="0" err="1"/>
              <a:t>OPG</a:t>
            </a:r>
            <a:r>
              <a:rPr lang="hr-HR" dirty="0"/>
              <a:t>-u</a:t>
            </a:r>
          </a:p>
          <a:p>
            <a:r>
              <a:rPr lang="hr-HR" dirty="0"/>
              <a:t>obveznici vođenja svi </a:t>
            </a:r>
            <a:r>
              <a:rPr lang="hr-HR" dirty="0" err="1"/>
              <a:t>OPG</a:t>
            </a:r>
            <a:r>
              <a:rPr lang="hr-HR" dirty="0"/>
              <a:t> (bez obzira vode li ili ne evidenciju prema poreznim propisima) </a:t>
            </a:r>
          </a:p>
          <a:p>
            <a:r>
              <a:rPr lang="hr-HR" dirty="0"/>
              <a:t>evidenciju o prodaji – </a:t>
            </a:r>
            <a:r>
              <a:rPr lang="hr-HR" dirty="0" err="1"/>
              <a:t>OPG</a:t>
            </a:r>
            <a:r>
              <a:rPr lang="hr-HR" dirty="0"/>
              <a:t> dužno čuvati najmanje jednu godinu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7742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Evidencija o prodaji vlastitih </a:t>
            </a:r>
            <a:r>
              <a:rPr lang="hr-HR" dirty="0" err="1"/>
              <a:t>poljop</a:t>
            </a:r>
            <a:r>
              <a:rPr lang="hr-HR" dirty="0"/>
              <a:t>. proizvoda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709928"/>
            <a:ext cx="8291264" cy="5031440"/>
          </a:xfrm>
          <a:prstGeom prst="rect">
            <a:avLst/>
          </a:prstGeom>
        </p:spPr>
      </p:pic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39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4118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Korištenje potpore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potporu mali poljoprivrednici mogu iskoristiti za kupnju domaćih životinja, bilja, sjemena i sadnog materijala, kupnju zemljišta, mehanizacije i opreme te kupnju, građenje ili opremanje objekata u svrhu obavljanja poljoprivredne proizvodnje ili prerade</a:t>
            </a:r>
          </a:p>
          <a:p>
            <a:r>
              <a:rPr lang="hr-HR" u="sng" dirty="0"/>
              <a:t>dobavljači mogu biti</a:t>
            </a:r>
          </a:p>
          <a:p>
            <a:pPr lvl="1"/>
            <a:r>
              <a:rPr lang="hr-HR" dirty="0"/>
              <a:t>pravne osobe – izdaju račun, moguće plaćanje gotovinom ili na žiro račun</a:t>
            </a:r>
          </a:p>
          <a:p>
            <a:pPr lvl="1"/>
            <a:r>
              <a:rPr lang="hr-HR" dirty="0"/>
              <a:t>obrtnici – izdaju račun, plaćanje na račun</a:t>
            </a:r>
          </a:p>
          <a:p>
            <a:pPr lvl="1"/>
            <a:r>
              <a:rPr lang="hr-HR" dirty="0"/>
              <a:t>drugi </a:t>
            </a:r>
            <a:r>
              <a:rPr lang="hr-HR" dirty="0" err="1"/>
              <a:t>OPG</a:t>
            </a:r>
            <a:r>
              <a:rPr lang="hr-HR" dirty="0"/>
              <a:t> – izdaje račun ili otkupni blok</a:t>
            </a:r>
          </a:p>
          <a:p>
            <a:pPr lvl="1"/>
            <a:r>
              <a:rPr lang="hr-HR" dirty="0"/>
              <a:t>građani – otkup imovine, mogućnost plaćanja u gotovini temeljem kupoprodajnog ugovora (npr. kupnja zemljišta, rabljene mehanizacije)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229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prodaja </a:t>
            </a:r>
            <a:r>
              <a:rPr lang="hr-HR" b="1" dirty="0" err="1"/>
              <a:t>VPP</a:t>
            </a:r>
            <a:r>
              <a:rPr lang="hr-HR" b="1" dirty="0"/>
              <a:t> na malo </a:t>
            </a:r>
            <a:r>
              <a:rPr lang="hr-HR" dirty="0"/>
              <a:t>(krajnjim potrošačima) može se obavljati</a:t>
            </a:r>
          </a:p>
          <a:p>
            <a:pPr lvl="1"/>
            <a:r>
              <a:rPr lang="hr-HR" dirty="0"/>
              <a:t>na vlastitom </a:t>
            </a:r>
            <a:r>
              <a:rPr lang="hr-HR" dirty="0" err="1"/>
              <a:t>OPG</a:t>
            </a:r>
            <a:r>
              <a:rPr lang="hr-HR" dirty="0"/>
              <a:t>-u</a:t>
            </a:r>
          </a:p>
          <a:p>
            <a:pPr lvl="1"/>
            <a:r>
              <a:rPr lang="hr-HR" dirty="0"/>
              <a:t>na tržnicama na malo</a:t>
            </a:r>
          </a:p>
          <a:p>
            <a:pPr lvl="1"/>
            <a:r>
              <a:rPr lang="hr-HR" dirty="0"/>
              <a:t>izravnom prodajom na malo izvan prodavaonica (na štandovima i klupama, sajmovima, izložbama, putem automata, pokretna prodaja i dostava do potrošača, prodaja na daljinu – putem interneta, telefona, kataloga i sl.)</a:t>
            </a:r>
          </a:p>
          <a:p>
            <a:r>
              <a:rPr lang="hr-HR" b="1" dirty="0"/>
              <a:t>prodaja </a:t>
            </a:r>
            <a:r>
              <a:rPr lang="hr-HR" b="1" dirty="0" err="1"/>
              <a:t>VPP</a:t>
            </a:r>
            <a:r>
              <a:rPr lang="hr-HR" b="1" dirty="0"/>
              <a:t> na veliko (kupcima za djelatnost – kupci otkupljivači)</a:t>
            </a:r>
          </a:p>
          <a:p>
            <a:pPr lvl="1"/>
            <a:r>
              <a:rPr lang="hr-HR" dirty="0"/>
              <a:t>neposredno na </a:t>
            </a:r>
            <a:r>
              <a:rPr lang="hr-HR" dirty="0" err="1"/>
              <a:t>OPG</a:t>
            </a:r>
            <a:r>
              <a:rPr lang="hr-HR" dirty="0"/>
              <a:t>-u</a:t>
            </a:r>
          </a:p>
          <a:p>
            <a:pPr lvl="1"/>
            <a:r>
              <a:rPr lang="hr-HR" dirty="0"/>
              <a:t>na mjestima organiziranog otkupa ili</a:t>
            </a:r>
          </a:p>
          <a:p>
            <a:pPr lvl="1"/>
            <a:r>
              <a:rPr lang="hr-HR" dirty="0"/>
              <a:t>na tržnicama na veliko</a:t>
            </a:r>
          </a:p>
          <a:p>
            <a:r>
              <a:rPr lang="hr-HR" u="sng" dirty="0" err="1">
                <a:solidFill>
                  <a:srgbClr val="FF0000"/>
                </a:solidFill>
              </a:rPr>
              <a:t>OPG</a:t>
            </a:r>
            <a:r>
              <a:rPr lang="hr-HR" u="sng" dirty="0">
                <a:solidFill>
                  <a:srgbClr val="FF0000"/>
                </a:solidFill>
              </a:rPr>
              <a:t> mora osigurati evidenciju sukladno poreznim propisima, a što ovisi o poreznom statusu </a:t>
            </a:r>
            <a:r>
              <a:rPr lang="hr-HR" u="sng" dirty="0" err="1">
                <a:solidFill>
                  <a:srgbClr val="FF0000"/>
                </a:solidFill>
              </a:rPr>
              <a:t>OPG</a:t>
            </a:r>
            <a:r>
              <a:rPr lang="hr-HR" u="sng" dirty="0">
                <a:solidFill>
                  <a:srgbClr val="FF0000"/>
                </a:solidFill>
              </a:rPr>
              <a:t>-a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40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2413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 fontScale="90000"/>
          </a:bodyPr>
          <a:lstStyle/>
          <a:p>
            <a:r>
              <a:rPr lang="hr-HR" dirty="0"/>
              <a:t>prodaja  vlastitih </a:t>
            </a:r>
            <a:r>
              <a:rPr lang="hr-HR" dirty="0" err="1"/>
              <a:t>poljop</a:t>
            </a:r>
            <a:r>
              <a:rPr lang="hr-HR" dirty="0"/>
              <a:t>. proizvoda – računi i fiskalizacija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496889"/>
              </p:ext>
            </p:extLst>
          </p:nvPr>
        </p:nvGraphicFramePr>
        <p:xfrm>
          <a:off x="0" y="1526697"/>
          <a:ext cx="9144000" cy="5677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0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0263">
                <a:tc>
                  <a:txBody>
                    <a:bodyPr/>
                    <a:lstStyle/>
                    <a:p>
                      <a:r>
                        <a:rPr lang="hr-HR" dirty="0"/>
                        <a:t>Prodaja </a:t>
                      </a:r>
                      <a:r>
                        <a:rPr lang="hr-HR" dirty="0" err="1"/>
                        <a:t>VPP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OPG</a:t>
                      </a:r>
                      <a:r>
                        <a:rPr lang="hr-HR" dirty="0"/>
                        <a:t> nije obveznik poreza na dohodak-ispod 80.500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OPG</a:t>
                      </a:r>
                      <a:r>
                        <a:rPr lang="hr-HR" dirty="0"/>
                        <a:t> – </a:t>
                      </a:r>
                      <a:r>
                        <a:rPr lang="hr-HR" dirty="0" err="1"/>
                        <a:t>paušalista</a:t>
                      </a:r>
                      <a:endParaRPr lang="hr-HR" dirty="0"/>
                    </a:p>
                    <a:p>
                      <a:r>
                        <a:rPr lang="hr-HR" dirty="0"/>
                        <a:t> (primici do 230.000)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/>
                        <a:t>OPG</a:t>
                      </a:r>
                      <a:r>
                        <a:rPr lang="hr-HR" dirty="0"/>
                        <a:t> –</a:t>
                      </a:r>
                      <a:r>
                        <a:rPr lang="hr-HR" baseline="0" dirty="0"/>
                        <a:t> vodi poslovne knjige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5488">
                <a:tc>
                  <a:txBody>
                    <a:bodyPr/>
                    <a:lstStyle/>
                    <a:p>
                      <a:r>
                        <a:rPr lang="hr-HR" sz="1200" b="1" dirty="0"/>
                        <a:t>PODUZETNICIMA</a:t>
                      </a:r>
                      <a:r>
                        <a:rPr lang="hr-HR" sz="1200" b="1" baseline="0" dirty="0"/>
                        <a:t> (PRAVNIM I FIZIČKIM OSOBAMA)</a:t>
                      </a:r>
                      <a:endParaRPr lang="hr-HR" sz="1200" b="1" dirty="0"/>
                    </a:p>
                    <a:p>
                      <a:endParaRPr lang="hr-HR" sz="1200" b="1" dirty="0"/>
                    </a:p>
                    <a:p>
                      <a:r>
                        <a:rPr lang="hr-HR" sz="1200" b="1" dirty="0"/>
                        <a:t>(PRODAJA</a:t>
                      </a:r>
                      <a:r>
                        <a:rPr lang="hr-HR" sz="1200" b="1" baseline="0" dirty="0"/>
                        <a:t> NA VELIKO)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nema obveze izdavanja</a:t>
                      </a:r>
                      <a:r>
                        <a:rPr lang="hr-HR" sz="1400" baseline="0" dirty="0"/>
                        <a:t> računa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kupac sam izdaje otkupni blok ili skladišnu primku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naplata u gotovini bez ograničenja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prodane količine evidentira u  Evidenciji o prodaji </a:t>
                      </a:r>
                      <a:r>
                        <a:rPr lang="hr-HR" sz="1400" baseline="0" dirty="0" err="1"/>
                        <a:t>VPP</a:t>
                      </a:r>
                      <a:endParaRPr lang="hr-HR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mora voditi evidenciju o primicima (nije propisan oblik evidencije)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obveza</a:t>
                      </a:r>
                      <a:r>
                        <a:rPr lang="hr-HR" sz="1400" baseline="0" dirty="0"/>
                        <a:t> izdavanja računa (sadržaj propisan čl. 79 </a:t>
                      </a:r>
                      <a:r>
                        <a:rPr lang="hr-HR" sz="1400" baseline="0" dirty="0" err="1"/>
                        <a:t>ZPDV</a:t>
                      </a:r>
                      <a:r>
                        <a:rPr lang="hr-HR" sz="1400" baseline="0" dirty="0"/>
                        <a:t>-u)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obvezna naplata na žiro račun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sz="1400" baseline="0" dirty="0"/>
                    </a:p>
                    <a:p>
                      <a:pPr marL="0" indent="0">
                        <a:buFontTx/>
                        <a:buNone/>
                      </a:pPr>
                      <a:endParaRPr lang="hr-HR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vodi samo Knjigu prometa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obveza</a:t>
                      </a:r>
                      <a:r>
                        <a:rPr lang="hr-HR" sz="1400" baseline="0" dirty="0"/>
                        <a:t> izdavanja računa (sadržaj propisan čl. 79 </a:t>
                      </a:r>
                      <a:r>
                        <a:rPr lang="hr-HR" sz="1400" baseline="0" dirty="0" err="1"/>
                        <a:t>ZPDV</a:t>
                      </a:r>
                      <a:r>
                        <a:rPr lang="hr-HR" sz="1400" baseline="0" dirty="0"/>
                        <a:t>-u)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obvezna naplata na </a:t>
                      </a:r>
                      <a:r>
                        <a:rPr lang="hr-HR" sz="1400" baseline="0" dirty="0" err="1"/>
                        <a:t>ž.rač</a:t>
                      </a:r>
                      <a:r>
                        <a:rPr lang="hr-HR" sz="1400" baseline="0" dirty="0"/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sz="1400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vodi Knjigu primitaka i izdataka i Evidenciju o tražbinama i obvezama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gotovinski promet evidentira u Knjizi prometa</a:t>
                      </a: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952">
                <a:tc>
                  <a:txBody>
                    <a:bodyPr/>
                    <a:lstStyle/>
                    <a:p>
                      <a:r>
                        <a:rPr lang="hr-HR" sz="1200" b="1" dirty="0"/>
                        <a:t>KRAJNJIM</a:t>
                      </a:r>
                      <a:r>
                        <a:rPr lang="hr-HR" sz="1200" b="1" baseline="0" dirty="0"/>
                        <a:t> POTROŠAČIMA </a:t>
                      </a:r>
                    </a:p>
                    <a:p>
                      <a:endParaRPr lang="hr-HR" sz="1200" b="1" baseline="0" dirty="0"/>
                    </a:p>
                    <a:p>
                      <a:r>
                        <a:rPr lang="hr-HR" sz="1200" b="1" baseline="0" dirty="0"/>
                        <a:t>(PRODAJA NA MALO)</a:t>
                      </a:r>
                      <a:endParaRPr lang="hr-H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nema</a:t>
                      </a:r>
                      <a:r>
                        <a:rPr lang="hr-HR" sz="1400" baseline="0" dirty="0"/>
                        <a:t> obveze izdavanja računa (čl. 64 </a:t>
                      </a:r>
                      <a:r>
                        <a:rPr lang="hr-HR" sz="1400" baseline="0" dirty="0" err="1"/>
                        <a:t>OPZ</a:t>
                      </a:r>
                      <a:r>
                        <a:rPr lang="hr-HR" sz="1400" baseline="0" dirty="0"/>
                        <a:t>-a)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mora voditi evidenciju o primicima (nije propisan oblik evidencije)</a:t>
                      </a:r>
                      <a:endParaRPr lang="hr-H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400" dirty="0"/>
                        <a:t>- nema obveze izdavanja računa (čl. 64</a:t>
                      </a:r>
                      <a:r>
                        <a:rPr lang="hr-HR" sz="1400" baseline="0" dirty="0"/>
                        <a:t> </a:t>
                      </a:r>
                      <a:r>
                        <a:rPr lang="hr-HR" sz="1400" baseline="0" dirty="0" err="1"/>
                        <a:t>OPZ</a:t>
                      </a:r>
                      <a:r>
                        <a:rPr lang="hr-HR" sz="1400" baseline="0" dirty="0"/>
                        <a:t>-a)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baseline="0" dirty="0"/>
                        <a:t>obveza evidencije prometa u Knjizi prometa (nema obveze vođenja drugih knjiga)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hr-HR" sz="1400" baseline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sz="1400" baseline="0" dirty="0" err="1"/>
                        <a:t>fiskalizacija</a:t>
                      </a:r>
                      <a:r>
                        <a:rPr lang="hr-HR" sz="1400" baseline="0" dirty="0"/>
                        <a:t> – NE, ali samo za prodaju na tržnicama i otvorenim prostorima (čl. 5. Z. o </a:t>
                      </a:r>
                      <a:r>
                        <a:rPr lang="hr-HR" sz="1400" baseline="0" dirty="0" err="1"/>
                        <a:t>fiskalizaciji</a:t>
                      </a:r>
                      <a:r>
                        <a:rPr lang="hr-HR" sz="1400" baseline="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nema obveze izdavanja računa (čl. 64 </a:t>
                      </a:r>
                      <a:r>
                        <a:rPr lang="hr-HR" sz="1400" dirty="0" err="1"/>
                        <a:t>OPZ</a:t>
                      </a:r>
                      <a:r>
                        <a:rPr lang="hr-HR" sz="1400" dirty="0"/>
                        <a:t>-a)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gotovinski promet evidentira u Knjizi prometa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r-HR" sz="1400" dirty="0"/>
                        <a:t>vodi</a:t>
                      </a:r>
                      <a:r>
                        <a:rPr lang="hr-HR" sz="1400" baseline="0" dirty="0"/>
                        <a:t> Knjigu primitaka i izdataka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hr-HR" sz="1400" baseline="0" dirty="0" err="1"/>
                        <a:t>fiskalizacija</a:t>
                      </a:r>
                      <a:r>
                        <a:rPr lang="hr-HR" sz="1400" baseline="0" dirty="0"/>
                        <a:t> – NE, ali samo za prodaju na tržnicama i otvorenim prostorima (čl. 5. Z. o </a:t>
                      </a:r>
                      <a:r>
                        <a:rPr lang="hr-HR" sz="1400" baseline="0" dirty="0" err="1"/>
                        <a:t>fiskalizaciji</a:t>
                      </a:r>
                      <a:r>
                        <a:rPr lang="hr-HR" sz="1400" baseline="0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41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0929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 računa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OPG</a:t>
            </a:r>
            <a:r>
              <a:rPr lang="hr-HR" dirty="0"/>
              <a:t> obveznik poreza na dohodak (</a:t>
            </a:r>
            <a:r>
              <a:rPr lang="hr-HR" dirty="0" err="1"/>
              <a:t>paušalista</a:t>
            </a:r>
            <a:r>
              <a:rPr lang="hr-HR" dirty="0"/>
              <a:t> ili vodi poslovne knjige)</a:t>
            </a:r>
          </a:p>
          <a:p>
            <a:r>
              <a:rPr lang="hr-HR" dirty="0"/>
              <a:t>propisano Zakonom o PDV-u (čl. 79)</a:t>
            </a:r>
          </a:p>
          <a:p>
            <a:r>
              <a:rPr lang="hr-HR" dirty="0"/>
              <a:t>ako nije u sustavu PDV-a, napomena na </a:t>
            </a:r>
            <a:r>
              <a:rPr lang="hr-HR" i="1" dirty="0"/>
              <a:t>računu </a:t>
            </a:r>
            <a:r>
              <a:rPr lang="hr-HR" i="1" dirty="0">
                <a:solidFill>
                  <a:srgbClr val="FF0000"/>
                </a:solidFill>
              </a:rPr>
              <a:t>„oslobođeno PDV-a temeljem čl. 90. Zakona o PDV-u”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42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4135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otkupni blok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84894"/>
            <a:ext cx="8229600" cy="4796434"/>
          </a:xfrm>
          <a:prstGeom prst="rect">
            <a:avLst/>
          </a:prstGeom>
        </p:spPr>
      </p:pic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43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2218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OPG</a:t>
            </a:r>
            <a:r>
              <a:rPr lang="hr-HR" dirty="0"/>
              <a:t> obveznik poreza na dohodak - obveznik </a:t>
            </a:r>
            <a:r>
              <a:rPr lang="hr-HR" dirty="0" err="1"/>
              <a:t>fiskalizacije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čl. 5. Zakona o </a:t>
            </a:r>
            <a:r>
              <a:rPr lang="hr-HR" dirty="0" err="1"/>
              <a:t>fiskalizaciji</a:t>
            </a:r>
            <a:r>
              <a:rPr lang="hr-HR" dirty="0"/>
              <a:t> u prometu gotovinom (NN 133/12 i 115/16)</a:t>
            </a:r>
          </a:p>
          <a:p>
            <a:pPr lvl="1"/>
            <a:r>
              <a:rPr lang="hr-HR" dirty="0" err="1"/>
              <a:t>OPG</a:t>
            </a:r>
            <a:r>
              <a:rPr lang="hr-HR" dirty="0"/>
              <a:t> nije obveznik </a:t>
            </a:r>
            <a:r>
              <a:rPr lang="hr-HR" dirty="0" err="1"/>
              <a:t>fiskalizacije</a:t>
            </a:r>
            <a:r>
              <a:rPr lang="hr-HR" dirty="0"/>
              <a:t> u slučaju prodaje vlastitih poljoprivrednih proizvoda na tržnicama i otvorenim prostorima</a:t>
            </a:r>
          </a:p>
          <a:p>
            <a:r>
              <a:rPr lang="hr-HR" dirty="0"/>
              <a:t>za ostali promet</a:t>
            </a:r>
          </a:p>
          <a:p>
            <a:pPr lvl="1"/>
            <a:r>
              <a:rPr lang="hr-HR" dirty="0"/>
              <a:t>obveza </a:t>
            </a:r>
            <a:r>
              <a:rPr lang="hr-HR" dirty="0" err="1"/>
              <a:t>fiskalizacije</a:t>
            </a:r>
            <a:endParaRPr lang="hr-HR" dirty="0"/>
          </a:p>
          <a:p>
            <a:pPr lvl="1"/>
            <a:r>
              <a:rPr lang="hr-HR" dirty="0"/>
              <a:t>od 1.7.2017. –  i za </a:t>
            </a:r>
            <a:r>
              <a:rPr lang="hr-HR" dirty="0" err="1"/>
              <a:t>paušaliste</a:t>
            </a:r>
            <a:r>
              <a:rPr lang="hr-HR" dirty="0"/>
              <a:t> propisana obveza </a:t>
            </a:r>
            <a:r>
              <a:rPr lang="hr-HR" dirty="0" err="1"/>
              <a:t>fiskalizacije</a:t>
            </a:r>
            <a:r>
              <a:rPr lang="hr-HR" dirty="0"/>
              <a:t> izdavanja računa putem elektroničkih naplatnih uređaja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7814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7200" dirty="0"/>
          </a:p>
          <a:p>
            <a:pPr marL="0" indent="0" algn="ctr">
              <a:buNone/>
            </a:pPr>
            <a:r>
              <a:rPr lang="hr-HR" sz="7200" dirty="0"/>
              <a:t>Hvala na pozornosti!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45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7763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Kada se </a:t>
            </a:r>
            <a:r>
              <a:rPr lang="hr-HR" dirty="0" err="1"/>
              <a:t>OPG</a:t>
            </a:r>
            <a:r>
              <a:rPr lang="hr-HR" dirty="0"/>
              <a:t> mora prijaviti u registar poreznih obveznika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u="sng" dirty="0"/>
              <a:t>obveza prijave u registar poreznih obveznika (</a:t>
            </a:r>
            <a:r>
              <a:rPr lang="hr-HR" b="1" u="sng" dirty="0" err="1"/>
              <a:t>RPO</a:t>
            </a:r>
            <a:r>
              <a:rPr lang="hr-HR" b="1" u="sng" dirty="0"/>
              <a:t>)</a:t>
            </a:r>
          </a:p>
          <a:p>
            <a:pPr lvl="1"/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dirty="0"/>
              <a:t> ako po osnovi obavljanja djelatnosti poljoprivrede i šumarstva ostvari ukupan godišnji primitak veći od 80.500 kuna</a:t>
            </a:r>
          </a:p>
          <a:p>
            <a:pPr lvl="1"/>
            <a:r>
              <a:rPr lang="hr-HR" u="sng" dirty="0"/>
              <a:t>primitak</a:t>
            </a:r>
            <a:r>
              <a:rPr lang="hr-HR" dirty="0"/>
              <a:t> = sve što je naplaćeno od 1.1. do 31.12. i to od:</a:t>
            </a:r>
          </a:p>
          <a:p>
            <a:pPr lvl="2"/>
            <a:r>
              <a:rPr lang="hr-HR" dirty="0"/>
              <a:t>prodaje proizvoda u neprerađenom stanju</a:t>
            </a:r>
          </a:p>
          <a:p>
            <a:pPr lvl="3"/>
            <a:r>
              <a:rPr lang="hr-HR" dirty="0"/>
              <a:t>ako se radi o prodaji prerađenih proizvoda ili pružanja usluga – obveza prijave u </a:t>
            </a:r>
            <a:r>
              <a:rPr lang="hr-HR" dirty="0" err="1"/>
              <a:t>RPO</a:t>
            </a:r>
            <a:r>
              <a:rPr lang="hr-HR" dirty="0"/>
              <a:t> na početku obavljanja djelatnosti</a:t>
            </a:r>
          </a:p>
          <a:p>
            <a:pPr lvl="2"/>
            <a:r>
              <a:rPr lang="hr-HR" dirty="0"/>
              <a:t>dobivenih poticaja i potpora (uključivo i sredstva iz fondova EU)</a:t>
            </a:r>
          </a:p>
          <a:p>
            <a:pPr lvl="1"/>
            <a:endParaRPr lang="hr-HR" dirty="0"/>
          </a:p>
          <a:p>
            <a:r>
              <a:rPr lang="hr-HR" b="1" u="sng" dirty="0"/>
              <a:t>obveza prijave u registar obveznika PDV-a</a:t>
            </a:r>
          </a:p>
          <a:p>
            <a:pPr lvl="1"/>
            <a:r>
              <a:rPr lang="hr-HR" b="1" u="sng" dirty="0">
                <a:solidFill>
                  <a:srgbClr val="FF0000"/>
                </a:solidFill>
              </a:rPr>
              <a:t>vrijednost isporuka dobara i usluga</a:t>
            </a:r>
            <a:r>
              <a:rPr lang="hr-HR" dirty="0"/>
              <a:t> (bez obzira jesu li naplaćene) u prethodnoj godini iznad 230.000 kn (od 1.1.2018. 300.000 kn) </a:t>
            </a:r>
            <a:r>
              <a:rPr lang="hr-H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hr-HR" dirty="0"/>
              <a:t> obveza upisa od 1.1. sljedeće godine</a:t>
            </a:r>
          </a:p>
          <a:p>
            <a:pPr lvl="1"/>
            <a:r>
              <a:rPr lang="hr-HR" dirty="0"/>
              <a:t>bez iznosa primljenih po osnovu poticaja i potpora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5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1193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djelatnost poljoprivrede i šumarstva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Zakon o porezu na dohodak, NN 115/16, primjena od 1.1.2017.)</a:t>
            </a:r>
          </a:p>
          <a:p>
            <a:pPr algn="just"/>
            <a:r>
              <a:rPr lang="hr-HR" dirty="0"/>
              <a:t>definicija djelatnosti poljoprivrede prema čl. 29. st. 3.</a:t>
            </a:r>
          </a:p>
          <a:p>
            <a:pPr algn="just"/>
            <a:endParaRPr lang="hr-HR" i="1" dirty="0"/>
          </a:p>
          <a:p>
            <a:pPr algn="just"/>
            <a:r>
              <a:rPr lang="hr-HR" i="1" dirty="0"/>
              <a:t>„(3) Djelatnost poljoprivrede i šumarstva obuhvaća korištenje prirodnih bogatstava zemlje i prodaju, odnosno zamjenu od tih djelatnosti dobivenih </a:t>
            </a:r>
            <a:r>
              <a:rPr lang="hr-HR" i="1" u="sng" dirty="0">
                <a:solidFill>
                  <a:srgbClr val="FF0000"/>
                </a:solidFill>
              </a:rPr>
              <a:t>proizvoda u neprerađenom stanju. </a:t>
            </a:r>
            <a:r>
              <a:rPr lang="hr-HR" i="1" dirty="0"/>
              <a:t>Fizičke osobe su po osnovi djelatnosti poljoprivrede i šumarstva obveznici poreza na dohodak, </a:t>
            </a:r>
            <a:r>
              <a:rPr lang="hr-HR" i="1" u="sng" dirty="0">
                <a:solidFill>
                  <a:srgbClr val="FF0000"/>
                </a:solidFill>
              </a:rPr>
              <a:t>ako su po toj osnovi obveznici PDV-a </a:t>
            </a:r>
            <a:r>
              <a:rPr lang="hr-HR" i="1" dirty="0"/>
              <a:t>prema posebnom zakonu </a:t>
            </a:r>
            <a:r>
              <a:rPr lang="hr-HR" i="1" u="sng" dirty="0">
                <a:solidFill>
                  <a:srgbClr val="FF0000"/>
                </a:solidFill>
              </a:rPr>
              <a:t>ili</a:t>
            </a:r>
            <a:r>
              <a:rPr lang="hr-HR" i="1" dirty="0"/>
              <a:t> ako po toj osnovi u poreznom razdoblju </a:t>
            </a:r>
            <a:r>
              <a:rPr lang="hr-HR" i="1" u="sng" dirty="0">
                <a:solidFill>
                  <a:srgbClr val="FF0000"/>
                </a:solidFill>
              </a:rPr>
              <a:t>ostvare ukupni godišnji primitak veći od 80.500,00 kuna.”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6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6735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Dopunska djelatnost na </a:t>
            </a:r>
            <a:r>
              <a:rPr lang="hr-HR" dirty="0" err="1"/>
              <a:t>OPG</a:t>
            </a:r>
            <a:r>
              <a:rPr lang="hr-HR" dirty="0"/>
              <a:t>-u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izrada neprehrambenih proizvoda i predmeta opće uporabe</a:t>
            </a:r>
          </a:p>
          <a:p>
            <a:r>
              <a:rPr lang="hr-HR" dirty="0"/>
              <a:t>pružanje usluga (npr. usluge s poljoprivrednom mehanizacijom i opremom...)</a:t>
            </a:r>
          </a:p>
          <a:p>
            <a:r>
              <a:rPr lang="hr-HR" dirty="0"/>
              <a:t>pružanje turističkih i ugostiteljskih usluga</a:t>
            </a:r>
          </a:p>
          <a:p>
            <a:r>
              <a:rPr lang="hr-HR" dirty="0"/>
              <a:t>pružanje ostalih sadržaja i aktivnosti</a:t>
            </a:r>
          </a:p>
          <a:p>
            <a:endParaRPr lang="hr-HR" dirty="0"/>
          </a:p>
          <a:p>
            <a:r>
              <a:rPr lang="hr-HR" dirty="0"/>
              <a:t>obveza upisa u registar poreznih obveznika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7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/>
              <a:t>OPG</a:t>
            </a:r>
            <a:r>
              <a:rPr lang="hr-HR" dirty="0"/>
              <a:t> ILI OBRT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04324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8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5939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0"/>
    </mc:Choice>
    <mc:Fallback xmlns="">
      <p:transition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Obrt – obveza prijave u registar poreznih obveznika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prijava se podnosi u roku 8 dana od dana početka obavljanja djelatnosti</a:t>
            </a:r>
          </a:p>
          <a:p>
            <a:r>
              <a:rPr lang="hr-HR" dirty="0"/>
              <a:t>plaćanje poreza na dohodak</a:t>
            </a:r>
          </a:p>
          <a:p>
            <a:pPr lvl="1"/>
            <a:r>
              <a:rPr lang="hr-HR" dirty="0"/>
              <a:t>temeljem podataka iz poslovnih knjiga</a:t>
            </a:r>
          </a:p>
          <a:p>
            <a:pPr lvl="1"/>
            <a:r>
              <a:rPr lang="hr-HR" dirty="0"/>
              <a:t>paušalno</a:t>
            </a:r>
          </a:p>
          <a:p>
            <a:r>
              <a:rPr lang="hr-HR" dirty="0"/>
              <a:t>obveznik PDV-a</a:t>
            </a:r>
          </a:p>
          <a:p>
            <a:pPr lvl="1"/>
            <a:r>
              <a:rPr lang="hr-HR" dirty="0"/>
              <a:t>vrijednost isporuka iznad 230.000 kn (od 1.1.2018. iznad 300.000 kn)</a:t>
            </a:r>
          </a:p>
          <a:p>
            <a:r>
              <a:rPr lang="hr-HR" dirty="0"/>
              <a:t>obvezno osiguranje</a:t>
            </a:r>
          </a:p>
          <a:p>
            <a:pPr lvl="1"/>
            <a:r>
              <a:rPr lang="hr-HR" dirty="0"/>
              <a:t> po osnovu samostalne djelatnosti</a:t>
            </a:r>
          </a:p>
          <a:p>
            <a:pPr lvl="1"/>
            <a:r>
              <a:rPr lang="hr-HR" dirty="0"/>
              <a:t>obrt kao druga djelatnost (obrt uz radni odnos)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5481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f-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Rif-model</Template>
  <TotalTime>11161</TotalTime>
  <Words>3039</Words>
  <Application>Microsoft Office PowerPoint</Application>
  <PresentationFormat>Prikaz na zaslonu (4:3)</PresentationFormat>
  <Paragraphs>414</Paragraphs>
  <Slides>45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45</vt:i4>
      </vt:variant>
    </vt:vector>
  </HeadingPairs>
  <TitlesOfParts>
    <vt:vector size="50" baseType="lpstr">
      <vt:lpstr>Arial</vt:lpstr>
      <vt:lpstr>Calibri</vt:lpstr>
      <vt:lpstr>Times New Roman</vt:lpstr>
      <vt:lpstr>Wingdings</vt:lpstr>
      <vt:lpstr>Rif-model</vt:lpstr>
      <vt:lpstr>PowerPoint prezentacija</vt:lpstr>
      <vt:lpstr>Organizacijski oblici poljoprivrednih proizvođača</vt:lpstr>
      <vt:lpstr>Djelatnost OPG-a</vt:lpstr>
      <vt:lpstr>Korištenje potpore</vt:lpstr>
      <vt:lpstr>Kada se OPG mora prijaviti u registar poreznih obveznika</vt:lpstr>
      <vt:lpstr>djelatnost poljoprivrede i šumarstva</vt:lpstr>
      <vt:lpstr>Dopunska djelatnost na OPG-u</vt:lpstr>
      <vt:lpstr>OPG ILI OBRT</vt:lpstr>
      <vt:lpstr>Obrt – obveza prijave u registar poreznih obveznika</vt:lpstr>
      <vt:lpstr>Kako se utvrđuju primici OPG-a</vt:lpstr>
      <vt:lpstr>Plaćanje poreza na dohodak i poslovne knjige</vt:lpstr>
      <vt:lpstr>GODIŠNJI PAUŠALNI POREZ NA DOHODAK (5 razina)</vt:lpstr>
      <vt:lpstr>PowerPoint prezentacija</vt:lpstr>
      <vt:lpstr>Zakon o porezu na dohodak od 1.1.2017.</vt:lpstr>
      <vt:lpstr>Primjer:</vt:lpstr>
      <vt:lpstr>Godišnji porez na dohodak – poslovne knjige</vt:lpstr>
      <vt:lpstr>OPG OBVEZNIK POREZ NA DOBIT</vt:lpstr>
      <vt:lpstr>Zakon o porezu na dobit – od 1.1.2017.</vt:lpstr>
      <vt:lpstr>OBVEZE ZA PDV</vt:lpstr>
      <vt:lpstr>Nabave iz EU – obveza obračuna PDV-a</vt:lpstr>
      <vt:lpstr>PowerPoint prezentacija</vt:lpstr>
      <vt:lpstr>OBVEZNI DOPRINOSI POLJOPRIVREDNIKA</vt:lpstr>
      <vt:lpstr>Obvezno mirovinsko osiguranje poljoprivrednika</vt:lpstr>
      <vt:lpstr>OBVEZA PLAĆANJA DOPRINOSA OVISI O STATUSU POLJOPRIVREDNIKA</vt:lpstr>
      <vt:lpstr>MJESEČNI IZDATAK ZA DOPRINOSE 2017.</vt:lpstr>
      <vt:lpstr>POLJOPRIVREDA KAO DRUGA DJELATNOST</vt:lpstr>
      <vt:lpstr>Poljoprivreda kao druga djelatnost (uz radni odnos ili obrt) – plaćanje doprinosa</vt:lpstr>
      <vt:lpstr>Mirovanje obveze plaćanja doprinosa</vt:lpstr>
      <vt:lpstr>Obrazac JOPPD</vt:lpstr>
      <vt:lpstr>PowerPoint prezentacija</vt:lpstr>
      <vt:lpstr>POLJOPRIVREDNICI - KORISNICI MIROVINE</vt:lpstr>
      <vt:lpstr>POLJOPRIVREDNICI - UČENICI ILI STUDENTI</vt:lpstr>
      <vt:lpstr>OSOBE KOJE SU UPISANE KAO ČLANOVI OPG-A </vt:lpstr>
      <vt:lpstr>ČLANOVI OPG-a UPISANI U UPISNIK</vt:lpstr>
      <vt:lpstr>Prodaja vlastitih poljoprivredni proizvoda opg-a</vt:lpstr>
      <vt:lpstr>Prodaja VPP OPG-a</vt:lpstr>
      <vt:lpstr>PowerPoint prezentacija</vt:lpstr>
      <vt:lpstr>Evidencija o prodaji VPP</vt:lpstr>
      <vt:lpstr>Evidencija o prodaji vlastitih poljop. proizvoda</vt:lpstr>
      <vt:lpstr>PowerPoint prezentacija</vt:lpstr>
      <vt:lpstr>prodaja  vlastitih poljop. proizvoda – računi i fiskalizacija</vt:lpstr>
      <vt:lpstr>sadržaj računa</vt:lpstr>
      <vt:lpstr>Primjer otkupni blok</vt:lpstr>
      <vt:lpstr>OPG obveznik poreza na dohodak - obveznik fiskalizacije</vt:lpstr>
      <vt:lpstr>PowerPoint prezentacija</vt:lpstr>
    </vt:vector>
  </TitlesOfParts>
  <Company>RIF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Ana Knežević Brkić</cp:lastModifiedBy>
  <cp:revision>741</cp:revision>
  <cp:lastPrinted>2014-02-01T10:38:53Z</cp:lastPrinted>
  <dcterms:created xsi:type="dcterms:W3CDTF">2012-09-19T13:04:13Z</dcterms:created>
  <dcterms:modified xsi:type="dcterms:W3CDTF">2017-11-20T07:56:36Z</dcterms:modified>
</cp:coreProperties>
</file>